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49"/>
  </p:handoutMasterIdLst>
  <p:sldIdLst>
    <p:sldId id="256" r:id="rId3"/>
    <p:sldId id="298" r:id="rId4"/>
    <p:sldId id="299" r:id="rId5"/>
    <p:sldId id="300" r:id="rId6"/>
    <p:sldId id="297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6" r:id="rId47"/>
    <p:sldId id="295" r:id="rId4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0:53:19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784 424,'4'2,"1"1,2 5,-1-4,-3-1,3 5,-1 0,-5-5,3 1,-2-1,0 1,1-1,1 13,-2-13,-1 0,0 0,0 1,0-1,0 0,0 7,0-7,0 0,0 1,0-1,-3-2,3 3,0-1,-2 5,1-5,0 0,-1 1,-1 0,0 1,2-2,0 1,0-1,-1 1,0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7T02:0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858 860,'-2'3,"2"0,-2 0,1 0,0 0,1 0,5-1,-2-1,0 0,1 1,-1-2,0 2,-1 1,-5-1,0 1,0-3,0 1,0-1,0 0,0 0,0 0,0 0,1-3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7T02:0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857 866,'3'0,"0"0,1 0,0 0,0 0,0 2,-1-2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7T02:0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884 900,'-4'0,"1"3,-1-2,0 2,1-1,1 1,-2 1,1 0,2-1,-1 0,2 1,2-1,1-2,0 0,1 1,-1-2,0 0,-2-3,0 0,-1 0,0 0,1 0,-1 0,-3 2,0-1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7T02:0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852 964,'5'2,"-2"-1,4 1,-4-2,0 0,-1 3,-5 0,1 1,-1 0,0-1,1 0,0 0,1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7T02:0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865 1026,'3'0,"0"1,0-3,-2-1,-1 0,-3 2,-1-1,1 1,1 6,2-2,3 0,-1 0,0 0,1 0,-3 0,3 0,-3 0,1 0,-1 0,0 0,-3-1,2 1,-2-3,0 2,0-2,0 0,0 0,1-3,0 0,1 0,4 0,-1-1,1 2,0 0,0 0,0 1,0-1,0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1260 667,'0'3,"0"0,-2 1,2-1,0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1253 738,'3'-1,"0"4,-2 0,-5 1,0-3,1 1,0 0,6-2,0 0,5 1,-4-1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1347 739,'5'0,"-2"3,0-1,-1 1,-4 0,-1-3,0 0,0 0,6 1,0 0,-1 2,-4 0,-1-1,0-2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1354 665,'-2'3,"-1"1,2-1,-1 0,6-1,0-2,-1 0,2-3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1360 666,'0'5,"0"-1,0-1,-1 1,1-1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0:5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796 683,'0'4,"4"3,-1-1,-1 2,-1-4,1 1,-2-2,1 8,0-5,-1-3,0 0,0 3,2 3,-2-6,0 1,0-1,0 2,0-2,0 3,-3-3,3 0,0 1,-1 2,0-3,1 0,-3 0,2 0,-1 0,0 0,1 0,-2 0,1 0,-2-1,2 1,-1-2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ffc000"/>
      <inkml:brushProperty name="ignorePressure" value="0"/>
    </inkml:brush>
  </inkml:definitions>
  <inkml:trace contextRef="#ctx0" brushRef="#br0">964 441,'0'3,"0"0,0 0,0 1,0 2,0-3,0 1,0 0,0-1,0 2,0-2,3-1,-3 1,0 0,1 0,-1 0,0 0,0 0,0 0,3-2,0-1,2 0,-2 2,0-2,0 0,1 0,2 0,-3 0,0 0,1 0,-1 0,-1-3,1 3,1 0,-1 0,0 0,0 0,0 0,0 0,0 0,0 0,0 0,-6-3,0 1,1-1,-1 1,1-1,0 0,-1 0,1 0,0 0,-1 1,1-1,0 0,-3 0,3 0,0 0,-2 0,3 0,-2 2,1-2,0 0,-1 1,0-2,1 1,-1 1,1-1,-1 1,0 0,0 0,0 0,0 0,0 1,3 5,0-1,0 0,0 0,0 0,0 0,0 0,0 0,0 0,0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ffc000"/>
      <inkml:brushProperty name="ignorePressure" value="0"/>
    </inkml:brush>
  </inkml:definitions>
  <inkml:trace contextRef="#ctx0" brushRef="#br0">158 810,'4'0,"1"1,0-1,1 0,1 2,1-2,-4 0,4 0,-1 1,8-1,-1 0,-3 0,-7 0,2 0,-1 0,-2 0,0 0,0 0,0 0,0 0,0 0,0 0,0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961 417,'0'3,"0"1,0 0,0-1,0 0,-1 0,1 6,0-6,0 0,0 0,0 0,-1 2,1-2,0 0,0 1,0 0,0-1,0 0,0 1,0-1,0 2,0-2,0 1,0-1,2 0,-2 0,0 0,0 0,0 0,0 0,3-2,1-1,-1 0,0-3,0 3,0 0,2 0,-1 0,0-1,-1 1,0 0,0 0,0 0,0 0,0 0,1 0,-1 0,1 0,-1 0,0 0,0 0,0 0,0 0,0 0,0 0,0 0,0 0,0 0,-1-4,-2-2,0 2,0 1,0-2,0 1,0 1,0 0,0-1,0 0,0 0,0 0,1-1,-1 2,0 0,2 0,-2-1,0 1,0 0,0 0,0 0,0 0,0 0,0 0,0 0,0 0,0 0,0 0,0 0,-3 2,-1 1,-2 0,2 0,-3-1,4 1,-5-2,3 2,1-1,-1 1,2 0,-4-1,3 1,0 0,1 0,-1 0,1 0,0 0,0 0,0 0,0 0,-1 0,1 0,0 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155 743,'3'0,"0"0,1 0,-1-2,1 2,0 0,-1 0,6-1,-3 1,-2 0,0 0,0 0,-1 0,1 0,-1 0,0 0,3 0,-2-2,-1 2,0 0,1 0,-1 0,0 0,0 0,0 0,0 0,0-1,0 1,1 0,-1 0,0 0,0 0,1 0,-1 0,0-1,0 1,0 0,0 0,1 0,-1 0,0 0,0 0,0 0,0 0,0-1,0 1,0 0,0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159 873,'3'0,"0"0,0 0,3 0,-3 0,0 0,0 0,0 0,7 0,-5 0,-1 0,-1 0,7 1,-7-1,0 0,2 0,-2 0,2 0,-2 0,1 0,-1 0,0 0,0 0,0 0,0 0,0 0,0 0,0 0,0 0,0 0,0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00b0f0"/>
      <inkml:brushProperty name="ignorePressure" value="0"/>
    </inkml:brush>
  </inkml:definitions>
  <inkml:trace contextRef="#ctx0" brushRef="#br0">974 415,'3'4,"0"-2,-1 1,1-1,-1 1,1-1,-1 1,1-2,-1 2,1-2,-1 2,1 0,0 0,-1 0,0 0,1-1,-1 1,0 0,1-1,-1 1,1 0,-1 0,-1 0,2 0,-1 0,1-1,-1 1,-1 0,0 0,0-6,-1-1,0 1,0-2,0 2,0-1,0 1,0 0,0 0,0 0,0 0,1 0,-1 0,1 0,0 0,-1 0,0 0,0 0,1 0,-1 0,-5 1,0 1,-2 0,4 1,-1-1,1 1,0 0,0 0,0 0,0-1,0 1,0 0,0-1,0 1,0 0,0 0,0 0,0-1,0 1,0-2,0 1,0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7030a0"/>
      <inkml:brushProperty name="ignorePressure" value="0"/>
    </inkml:brush>
  </inkml:definitions>
  <inkml:trace contextRef="#ctx0" brushRef="#br0">160 945,'3'0,"0"0,1 0,0 0,-1 0,3 0,-3 0,1 0,3 0,-2 0,0 0,-2 0,1 0,-1 0,0 0,0-3,0 3,0 0,0 0,0 0,0 0,0 0,0-1,0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2:36:59"/>
    </inkml:context>
    <inkml:brush xml:id="br0">
      <inkml:brushProperty name="width" value="0.09701" units="cm"/>
      <inkml:brushProperty name="height" value="0.09701" units="cm"/>
      <inkml:brushProperty name="color" value="#7030a0"/>
      <inkml:brushProperty name="ignorePressure" value="0"/>
    </inkml:brush>
  </inkml:definitions>
  <inkml:trace contextRef="#ctx0" brushRef="#br0">977 421,'2'3,"1"0,-1 0,1 0,0 0,-1 0,1-1,-1 1,1 0,-1 0,0 0,1 0,0-1,-1 1,0 0,0 0,1 0,-1 0,1 0,-1 0,-1 0,2 0,-1 0,0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0:53:19"/>
    </inkml:context>
    <inkml:brush xml:id="br0">
      <inkml:brushProperty name="width" value="0.09701" units="cm"/>
      <inkml:brushProperty name="height" value="0.09701" units="cm"/>
      <inkml:brushProperty name="color" value="#00b050"/>
      <inkml:brushProperty name="ignorePressure" value="0"/>
    </inkml:brush>
  </inkml:definitions>
  <inkml:trace contextRef="#ctx0" brushRef="#br0">1170 466,'0'5,"1"6,0 7,-1-10,0-5,0 1,2 15,-2-5,1-10,-1 0,1 8,1 0,-2-8,1 8,-1-4,0-5,0 0,0 4,0 3,0-3,0-2,0 2,0-2,0-1,0 0,-3 0,3-1,0 0,0 1,0 1,0-2,0 6,0-4,0-1,0 0,0-1,0 2,0-1,0-1,0 0,0 0,0 0,0 1,0-1,0 1,0-1,0 1,0-1,0 0,0 0,0 0,0 0,0 0,3-2,-3 2,0 0,0 1,0-1,0 0,0 1,0 1,0-2,0 0,0 0,0 0,0 0,0 0,0 0,0 0,5-1,-2-1,3 0,1-1,-4 1,4-1,-4 0,0 0,4 0,-2 0,2 0,-2 2,-2-2,1 0,2 0,1 0,-2 0,-1 0,-1 1,0-1,0 0,0 0,2 0,-2 0,0 0,0 0,0 0,0 0,0 0,0 0,0 0,0 0,0 0,0 0,0 1,1-1,-1 0,1 0,3 0,-4 0,1 0,0 0,2 0,-3 0,0 0,0 0,0 0,1 0,1 0,-1 0,0 0,1 0,-1 0,-1 0,0 0,1 0,2 0,3 0,-5 0,0 0,-1 0,0 0,0 0,0 0,1 0,-1 0,0 0,0 0,0 0,2 0,-2 0,0 0,0 0,0-2,0 2,0 0,0 0,0 0,3 0,-3 0,0 0,0 0,0 0,0 0,-2 3,2-3,0 0,0 0,0 0,0 0,0 0,-6-4,-1 1,1 1,0 0,-1 0,0-1,0 0,1 1,0 0,0 0,-2 0,3-1,-1 2,0-1,0-1,-1 1,1 0,0 0,0-1,0 0,0 2,1-2,-1 2,0-1,-1-2,2 1,-1 2,2-2,-1 0,-2 0,2 0,-1 0,0-1,2 1,-2 2,1-2,0 0,0 0,-1 0,1-1,-1 1,1 0,-1-1,-1 0,2 1,0 0,1 0,-1 0,-1 0,2 0,-1 0,-1 1,2-1,-2 0,1 0,-1 1,0-1,1 0,0 0,-1 0,1 0,0 0,-1 1,1-1,0 0,-2-1,1 2,2-1,-2 0,0-1,2 1,-2 2,1-2,0 0,-1 0,1 0,-1 1,0-3,1 2,-1 1,0-2,1 1,-1 2,2-2,-2 0,0 0,0-1,0 2,2-1,-2 1,2-1,-1-1,-1 2,1-1,0 0,-2 0,4 0,-3 1,1-2,-1 1,0 0,1 0,-2-1,2 1,0 0,-2 1,2-2,-1 2,1-2,0 1,-1 0,1 0,-2 1,3-1,-1 0,-1 0,0 0,0 0,0 1,1-1,-1 0,0 1,0-1,0 1,-1 0,1 0,0 0,-2-2,3 1,-1 2,0-1,0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8T00:53:19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1184 462,'2'3,"0"0,-1 0,2-1,-1 1,2 3,-1-3,0 1,0-2,-1 1,2 1,-2-1,1-1,0 0,-2 1,4 0,-3 0,2 1,0-2,-1 2,0-1,0-2,0 3,0-2,-1 1,1-1,0 1,-1 0,1 1,2 0,-2-2,0 1,-2 0,2-2,-2 2,3 0,-2 0,1 0,0-2,-1 2,0 0,1 0,1-1,-1 2,-1-1,1-2,0 1,-1 1,0 0,2 1,-1-2,0 1,0 0,0 0,1 0,-2 1,5 1,-4 0,0-3,0 1,-1 1,1-2,1 2,-1-2,-1 1,1 1,0 0,0-2,0 0,-1 2,1-2,-1 1,1 0,0-1,-1 2,1-3,-1 2,1 0,0 0,0 0,-1 0,1-1,0 3,0-2,0 0,-1 0,0 0,1-1,-3 1,3-2,-1 2,0 0,0 0,0 0,1 1,-1-1,0 0,1-1,0 0,-2 1,2 0,-1 0,0 0,1-1,0 1,1 1,-2-1,1-2,-1 2,1 0,1 0,-1 0,0 0,0 0,0 0,0-1,-1 1,1 0,0-1,-1 1,1-2,0 1,0 0,-1-5,-2 0,1-1,-1 1,0 0,1 0,0 0,-1 0,0 0,0 0,0 0,0-1,0 1,0 0,0-1,0-1,0 2,0 0,0 0,0 0,0-1,0 0,0 1,0-1,-3 2,3-1,0 0,0-2,0 2,0-1,0 1,0 0,0-1,0 1,0 0,0-1,0 1,0-2,0 2,0-1,0 1,0 0,0 0,0 0,0 0,0 0,0 0,0 0,0 0,0 0,0 0,0 0,0 0,0 0,0 0,0 0,0 0,0 0,0-1,0 1,0 0,3 2,-3-3,0 1,1 0,-1 0,0 0,1-1,-1 0,0 1,1-1,-1 1,0-1,0 1,0 0,1-1,-1 1,0 0,0 0,1 0,-1 0,0 0,0-1,0 1,1 0,-1 0,0 0,1-1,-1 1,0 0,0 0,0 0,0 0,0 0,0 0,0 0,0 0,0 0,0 0,-2 0,1 0,0-1,0 1,0 0,0 0,0 0,0 0,1 0,0 0,0 0,-4 2,0 0,1 1,-1 0,-1 0,2 0,0 0,-1 0,1 0,-2 0,1 0,1 0,0 0,0 0,0 0,0 0,0 0,0 0,0 0,-1 0,0 0,0 0,1 0,-1 0,0 0,1 0,0 0,-9 0,6-1,3 1,0 0,-2 0,0 0,-1-1,3 1,-1 0,1 0,0 0,-3 0,3 0,-1 0,1 0,-3 0,3 0,0 0,0 0,-1 0,1 0,-1 0,1 0,0 0,0 0,0 0,0 0,-3 0,3 0,-1 0,1 0,-1 0,1 0,-1 0,1 2,-2-2,2 0,0 2,0-2,0 0,0 0,0 0,0 1,0-1,-1 0,0 0,1 0,0 0,-2 0,2 0,0 0,0 0,0 0,0 0,0 0,0 0,0 0,0 0,0 0,0 0,0 0,0 0,0 0,0 1,0-1,0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7T02:0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845 597,'1'3,"-1"1,1 3,0 0,-1-1,1-1,-1-1,2 0,-2 0,0-1,1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7T02:0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839 675,'4'-3,"0"3,1 0,-1 2,-1 0,1 0,-2 1,-1 0,-4 2,0-3,0 0,0 0,0 0,8-1,1 1,-1-2,2 2,-4-1,0-1,0 1,0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7T02:0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850 730,'3'0,"1"1,0 0,-1 0,1 1,-1 0,-2 1,-5-1,1 0,0-1,-1 0,1 0,0 0,0 0,8 2,-1 0,0 0,0 0,-3 0,0 0,-1 0,-4-2,1 0,0 1,0-2,0 1,-1 0,1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7T02:0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859 796,'-3'4,"1"-1,-1 1,2-1,-1 0,-1 0,2 0,0 0,2 0,2-2,0 1,0-1,0-1,0 1,0 0,1 0,-1-1,0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3-06-27T02:09:0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868 809,'0'4,"0"-1,-1 2,1-1,-3 2,2-1,0-2,0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1</a:t>
            </a: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3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2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8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customXml" Target="../ink/ink4.xml"/><Relationship Id="rId8" Type="http://schemas.openxmlformats.org/officeDocument/2006/relationships/image" Target="../media/image37.png"/><Relationship Id="rId7" Type="http://schemas.openxmlformats.org/officeDocument/2006/relationships/customXml" Target="../ink/ink3.xml"/><Relationship Id="rId6" Type="http://schemas.openxmlformats.org/officeDocument/2006/relationships/image" Target="../media/image36.png"/><Relationship Id="rId5" Type="http://schemas.openxmlformats.org/officeDocument/2006/relationships/customXml" Target="../ink/ink2.xml"/><Relationship Id="rId4" Type="http://schemas.openxmlformats.org/officeDocument/2006/relationships/image" Target="../media/image35.png"/><Relationship Id="rId3" Type="http://schemas.openxmlformats.org/officeDocument/2006/relationships/customXml" Target="../ink/ink1.xml"/><Relationship Id="rId2" Type="http://schemas.openxmlformats.org/officeDocument/2006/relationships/image" Target="../media/image34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38.pn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customXml" Target="../ink/ink8.xml"/><Relationship Id="rId7" Type="http://schemas.openxmlformats.org/officeDocument/2006/relationships/image" Target="../media/image54.png"/><Relationship Id="rId6" Type="http://schemas.openxmlformats.org/officeDocument/2006/relationships/customXml" Target="../ink/ink7.xml"/><Relationship Id="rId5" Type="http://schemas.openxmlformats.org/officeDocument/2006/relationships/image" Target="../media/image53.png"/><Relationship Id="rId4" Type="http://schemas.openxmlformats.org/officeDocument/2006/relationships/customXml" Target="../ink/ink6.xml"/><Relationship Id="rId3" Type="http://schemas.openxmlformats.org/officeDocument/2006/relationships/image" Target="../media/image52.png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62.png"/><Relationship Id="rId21" Type="http://schemas.openxmlformats.org/officeDocument/2006/relationships/image" Target="../media/image61.png"/><Relationship Id="rId20" Type="http://schemas.openxmlformats.org/officeDocument/2006/relationships/customXml" Target="../ink/ink14.xml"/><Relationship Id="rId2" Type="http://schemas.openxmlformats.org/officeDocument/2006/relationships/customXml" Target="../ink/ink5.xml"/><Relationship Id="rId19" Type="http://schemas.openxmlformats.org/officeDocument/2006/relationships/image" Target="../media/image60.png"/><Relationship Id="rId18" Type="http://schemas.openxmlformats.org/officeDocument/2006/relationships/customXml" Target="../ink/ink13.xml"/><Relationship Id="rId17" Type="http://schemas.openxmlformats.org/officeDocument/2006/relationships/image" Target="../media/image59.png"/><Relationship Id="rId16" Type="http://schemas.openxmlformats.org/officeDocument/2006/relationships/customXml" Target="../ink/ink12.xml"/><Relationship Id="rId15" Type="http://schemas.openxmlformats.org/officeDocument/2006/relationships/image" Target="../media/image58.png"/><Relationship Id="rId14" Type="http://schemas.openxmlformats.org/officeDocument/2006/relationships/customXml" Target="../ink/ink11.xml"/><Relationship Id="rId13" Type="http://schemas.openxmlformats.org/officeDocument/2006/relationships/image" Target="../media/image57.png"/><Relationship Id="rId12" Type="http://schemas.openxmlformats.org/officeDocument/2006/relationships/customXml" Target="../ink/ink10.xml"/><Relationship Id="rId11" Type="http://schemas.openxmlformats.org/officeDocument/2006/relationships/image" Target="../media/image56.png"/><Relationship Id="rId10" Type="http://schemas.openxmlformats.org/officeDocument/2006/relationships/customXml" Target="../ink/ink9.xml"/><Relationship Id="rId1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jpeg"/><Relationship Id="rId1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customXml" Target="../ink/ink19.xml"/><Relationship Id="rId8" Type="http://schemas.openxmlformats.org/officeDocument/2006/relationships/image" Target="../media/image70.png"/><Relationship Id="rId7" Type="http://schemas.openxmlformats.org/officeDocument/2006/relationships/customXml" Target="../ink/ink18.xml"/><Relationship Id="rId6" Type="http://schemas.openxmlformats.org/officeDocument/2006/relationships/image" Target="../media/image69.png"/><Relationship Id="rId5" Type="http://schemas.openxmlformats.org/officeDocument/2006/relationships/customXml" Target="../ink/ink17.xml"/><Relationship Id="rId4" Type="http://schemas.openxmlformats.org/officeDocument/2006/relationships/image" Target="../media/image68.png"/><Relationship Id="rId3" Type="http://schemas.openxmlformats.org/officeDocument/2006/relationships/customXml" Target="../ink/ink16.x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79.png"/><Relationship Id="rId25" Type="http://schemas.openxmlformats.org/officeDocument/2006/relationships/customXml" Target="../ink/ink27.xml"/><Relationship Id="rId24" Type="http://schemas.openxmlformats.org/officeDocument/2006/relationships/image" Target="../media/image78.png"/><Relationship Id="rId23" Type="http://schemas.openxmlformats.org/officeDocument/2006/relationships/customXml" Target="../ink/ink26.xml"/><Relationship Id="rId22" Type="http://schemas.openxmlformats.org/officeDocument/2006/relationships/image" Target="../media/image77.png"/><Relationship Id="rId21" Type="http://schemas.openxmlformats.org/officeDocument/2006/relationships/customXml" Target="../ink/ink25.xml"/><Relationship Id="rId20" Type="http://schemas.openxmlformats.org/officeDocument/2006/relationships/image" Target="../media/image76.png"/><Relationship Id="rId2" Type="http://schemas.openxmlformats.org/officeDocument/2006/relationships/image" Target="../media/image67.png"/><Relationship Id="rId19" Type="http://schemas.openxmlformats.org/officeDocument/2006/relationships/customXml" Target="../ink/ink24.xml"/><Relationship Id="rId18" Type="http://schemas.openxmlformats.org/officeDocument/2006/relationships/image" Target="../media/image75.png"/><Relationship Id="rId17" Type="http://schemas.openxmlformats.org/officeDocument/2006/relationships/customXml" Target="../ink/ink23.xml"/><Relationship Id="rId16" Type="http://schemas.openxmlformats.org/officeDocument/2006/relationships/image" Target="../media/image74.png"/><Relationship Id="rId15" Type="http://schemas.openxmlformats.org/officeDocument/2006/relationships/customXml" Target="../ink/ink22.xml"/><Relationship Id="rId14" Type="http://schemas.openxmlformats.org/officeDocument/2006/relationships/image" Target="../media/image73.png"/><Relationship Id="rId13" Type="http://schemas.openxmlformats.org/officeDocument/2006/relationships/customXml" Target="../ink/ink21.xml"/><Relationship Id="rId12" Type="http://schemas.openxmlformats.org/officeDocument/2006/relationships/image" Target="../media/image72.png"/><Relationship Id="rId11" Type="http://schemas.openxmlformats.org/officeDocument/2006/relationships/customXml" Target="../ink/ink20.xml"/><Relationship Id="rId10" Type="http://schemas.openxmlformats.org/officeDocument/2006/relationships/image" Target="../media/image71.png"/><Relationship Id="rId1" Type="http://schemas.openxmlformats.org/officeDocument/2006/relationships/customXml" Target="../ink/ink15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1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27.png"/><Relationship Id="rId1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48.jpeg"/><Relationship Id="rId1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80.png"/><Relationship Id="rId1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9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3.jpeg"/><Relationship Id="rId2" Type="http://schemas.openxmlformats.org/officeDocument/2006/relationships/image" Target="../media/image24.pn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3c6a535d7ecc90554cb87761dd101fe067f0eadd"/>
          <p:cNvPicPr>
            <a:picLocks noChangeAspect="1"/>
          </p:cNvPicPr>
          <p:nvPr/>
        </p:nvPicPr>
        <p:blipFill>
          <a:blip r:embed="rId1">
            <a:lum bright="24000" contrast="-30000"/>
          </a:blip>
          <a:stretch>
            <a:fillRect/>
          </a:stretch>
        </p:blipFill>
        <p:spPr>
          <a:xfrm>
            <a:off x="-3175" y="-350520"/>
            <a:ext cx="12195810" cy="7621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>
                <a:sym typeface="+mn-ea"/>
              </a:rPr>
              <a:t>OpenGL 保姆级课程</a:t>
            </a:r>
            <a:br>
              <a:rPr lang="zh-CN">
                <a:sym typeface="+mn-ea"/>
              </a:rPr>
            </a:br>
            <a:r>
              <a:rPr lang="zh-CN">
                <a:sym typeface="+mn-ea"/>
              </a:rPr>
              <a:t>三维</a:t>
            </a:r>
            <a:r>
              <a:rPr lang="zh-CN" altLang="en-US">
                <a:sym typeface="+mn-ea"/>
              </a:rPr>
              <a:t>模型的加载与相机控制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5489575" y="-153969"/>
            <a:ext cx="2282825" cy="912458"/>
          </a:xfrm>
          <a:prstGeom prst="wedgeEllipseCallout">
            <a:avLst>
              <a:gd name="adj1" fmla="val -22545"/>
              <a:gd name="adj2" fmla="val 738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p>
            <a:pPr algn="ctr"/>
            <a:r>
              <a:rPr lang="zh-CN" altLang="en-US">
                <a:latin typeface="HYTangMeiRen 85W" panose="00020600040101010101" charset="-122"/>
                <a:ea typeface="HYTangMeiRen 85W" panose="00020600040101010101" charset="-122"/>
              </a:rPr>
              <a:t>小彭老师保姆，诶嘿嘿！</a:t>
            </a:r>
            <a:endParaRPr lang="zh-CN" altLang="en-US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鼠标点击动态插入新顶点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5610" y="1327785"/>
            <a:ext cx="6983730" cy="529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060" y="110490"/>
            <a:ext cx="7919720" cy="437515"/>
          </a:xfrm>
          <a:prstGeom prst="rect">
            <a:avLst/>
          </a:prstGeom>
        </p:spPr>
      </p:pic>
      <p:pic>
        <p:nvPicPr>
          <p:cNvPr id="8" name="Picture 7" descr="Singer_16766097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935" y="3543935"/>
            <a:ext cx="3314065" cy="3314065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5850890" y="2498344"/>
            <a:ext cx="5046345" cy="1044703"/>
          </a:xfrm>
          <a:prstGeom prst="wedgeEllipseCallout">
            <a:avLst>
              <a:gd name="adj1" fmla="val 36812"/>
              <a:gd name="adj2" fmla="val 68161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请小彭老师切换到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commit:</a:t>
            </a:r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0451963ed演示</a:t>
            </a:r>
            <a:endParaRPr 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56665" y="5780405"/>
            <a:ext cx="4367530" cy="36830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由点到面</a:t>
            </a:r>
            <a:r>
              <a:rPr lang="zh-CN" altLang="en-US">
                <a:sym typeface="+mn-ea"/>
              </a:rPr>
              <a:t>：从顶点数组到任意三角形面的</a:t>
            </a:r>
            <a:r>
              <a:rPr lang="zh-CN" altLang="en-US">
                <a:sym typeface="+mn-ea"/>
              </a:rPr>
              <a:t>数组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5310" y="1221105"/>
            <a:ext cx="5579110" cy="5560695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1059180" y="4751961"/>
            <a:ext cx="3019425" cy="525267"/>
          </a:xfrm>
          <a:prstGeom prst="wedgeEllipseCallout">
            <a:avLst>
              <a:gd name="adj1" fmla="val 61545"/>
              <a:gd name="adj2" fmla="val 1927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三角形的顶点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A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059180" y="5085944"/>
            <a:ext cx="3019425" cy="522781"/>
          </a:xfrm>
          <a:prstGeom prst="wedgeEllipseCallout">
            <a:avLst>
              <a:gd name="adj1" fmla="val 61545"/>
              <a:gd name="adj2" fmla="val 19272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三角形的顶点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B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1059180" y="5419048"/>
            <a:ext cx="3019425" cy="522053"/>
          </a:xfrm>
          <a:prstGeom prst="wedgeEllipseCallout">
            <a:avLst>
              <a:gd name="adj1" fmla="val 61545"/>
              <a:gd name="adj2" fmla="val 19272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三角形的顶点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C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551670" y="2474595"/>
            <a:ext cx="1927225" cy="1711325"/>
            <a:chOff x="15042" y="3897"/>
            <a:chExt cx="3035" cy="2695"/>
          </a:xfrm>
        </p:grpSpPr>
        <p:sp>
          <p:nvSpPr>
            <p:cNvPr id="8" name="Isosceles Triangle 7"/>
            <p:cNvSpPr/>
            <p:nvPr/>
          </p:nvSpPr>
          <p:spPr>
            <a:xfrm>
              <a:off x="15481" y="4341"/>
              <a:ext cx="2116" cy="1878"/>
            </a:xfrm>
            <a:prstGeom prst="triangl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Text Box 8"/>
            <p:cNvSpPr txBox="1"/>
            <p:nvPr/>
          </p:nvSpPr>
          <p:spPr>
            <a:xfrm>
              <a:off x="16275" y="3897"/>
              <a:ext cx="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A</a:t>
              </a:r>
              <a:endParaRPr lang="en-US"/>
            </a:p>
          </p:txBody>
        </p:sp>
        <p:sp>
          <p:nvSpPr>
            <p:cNvPr id="10" name="Text Box 9"/>
            <p:cNvSpPr txBox="1"/>
            <p:nvPr/>
          </p:nvSpPr>
          <p:spPr>
            <a:xfrm>
              <a:off x="15042" y="6012"/>
              <a:ext cx="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B</a:t>
              </a:r>
              <a:endParaRPr lang="en-US"/>
            </a:p>
          </p:txBody>
        </p:sp>
        <p:sp>
          <p:nvSpPr>
            <p:cNvPr id="12" name="Text Box 11"/>
            <p:cNvSpPr txBox="1"/>
            <p:nvPr/>
          </p:nvSpPr>
          <p:spPr>
            <a:xfrm>
              <a:off x="17529" y="6011"/>
              <a:ext cx="5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/>
                <a:t>C</a:t>
              </a: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由点到面</a:t>
            </a:r>
            <a:r>
              <a:rPr lang="zh-CN" altLang="en-US"/>
              <a:t>：从顶点数组到任意三角形面的</a:t>
            </a:r>
            <a:r>
              <a:rPr lang="zh-CN" altLang="en-US">
                <a:sym typeface="+mn-ea"/>
              </a:rPr>
              <a:t>数组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9090" y="1804670"/>
            <a:ext cx="8592820" cy="43929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初始化数组：两个三角形组成的一个正方形</a:t>
            </a:r>
            <a:endParaRPr lang="zh-CN" altLang="en-US"/>
          </a:p>
        </p:txBody>
      </p:sp>
      <p:pic>
        <p:nvPicPr>
          <p:cNvPr id="9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72135" y="1971675"/>
            <a:ext cx="5092700" cy="40589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51245" y="1475105"/>
            <a:ext cx="4841240" cy="5052695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7145655" y="1351456"/>
            <a:ext cx="4612640" cy="1041683"/>
          </a:xfrm>
          <a:prstGeom prst="wedgeEllipseCallout">
            <a:avLst>
              <a:gd name="adj1" fmla="val -23965"/>
              <a:gd name="adj2" fmla="val 7853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我身体的两部分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...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完全</a:t>
            </a:r>
            <a:r>
              <a:rPr lang="zh-CN" sz="2400"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严丝合缝，舒服呢！</a:t>
            </a:r>
            <a:endParaRPr 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初始化数组：两个三角形组成的一个正方形</a:t>
            </a:r>
            <a:endParaRPr lang="zh-CN" altLang="en-US"/>
          </a:p>
        </p:txBody>
      </p:sp>
      <p:pic>
        <p:nvPicPr>
          <p:cNvPr id="9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572135" y="1971675"/>
            <a:ext cx="5092700" cy="405892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51245" y="1475105"/>
            <a:ext cx="4841240" cy="5052695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7145655" y="1350096"/>
            <a:ext cx="4612640" cy="1044403"/>
          </a:xfrm>
          <a:prstGeom prst="wedgeEllipseCallout">
            <a:avLst>
              <a:gd name="adj1" fmla="val -23965"/>
              <a:gd name="adj2" fmla="val 78531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我身体的两部分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...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完全</a:t>
            </a:r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严丝合缝，舒服呢！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980940" y="2694305"/>
            <a:ext cx="298450" cy="2586355"/>
            <a:chOff x="7844" y="4243"/>
            <a:chExt cx="470" cy="407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3" p14:bwMode="auto">
              <p14:nvContentPartPr>
                <p14:cNvPr id="13" name="Ink 12"/>
                <p14:cNvContentPartPr/>
                <p14:nvPr/>
              </p14:nvContentPartPr>
              <p14:xfrm>
                <a:off x="7844" y="4243"/>
                <a:ext cx="470" cy="1652"/>
              </p14:xfrm>
            </p:contentPart>
          </mc:Choice>
          <mc:Fallback xmlns="">
            <p:pic>
              <p:nvPicPr>
                <p:cNvPr id="13" name="Ink 12"/>
              </p:nvPicPr>
              <p:blipFill>
                <a:blip r:embed="rId4"/>
              </p:blipFill>
              <p:spPr>
                <a:xfrm>
                  <a:off x="7844" y="4243"/>
                  <a:ext cx="470" cy="1652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5" p14:bwMode="auto">
              <p14:nvContentPartPr>
                <p14:cNvPr id="15" name="Ink 14"/>
                <p14:cNvContentPartPr/>
                <p14:nvPr/>
              </p14:nvContentPartPr>
              <p14:xfrm>
                <a:off x="7844" y="6836"/>
                <a:ext cx="280" cy="1481"/>
              </p14:xfrm>
            </p:contentPart>
          </mc:Choice>
          <mc:Fallback xmlns="">
            <p:pic>
              <p:nvPicPr>
                <p:cNvPr id="15" name="Ink 14"/>
              </p:nvPicPr>
              <p:blipFill>
                <a:blip r:embed="rId6"/>
              </p:blipFill>
              <p:spPr>
                <a:xfrm>
                  <a:off x="7844" y="6836"/>
                  <a:ext cx="280" cy="1481"/>
                </a:xfrm>
                <a:prstGeom prst="rect"/>
              </p:spPr>
            </p:pic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7433310" y="2910840"/>
            <a:ext cx="2317750" cy="2319020"/>
            <a:chOff x="11706" y="4584"/>
            <a:chExt cx="3650" cy="365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7" p14:bwMode="auto">
              <p14:nvContentPartPr>
                <p14:cNvPr id="14" name="Ink 13"/>
                <p14:cNvContentPartPr/>
                <p14:nvPr/>
              </p14:nvContentPartPr>
              <p14:xfrm>
                <a:off x="11706" y="4584"/>
                <a:ext cx="3551" cy="3653"/>
              </p14:xfrm>
            </p:contentPart>
          </mc:Choice>
          <mc:Fallback xmlns="">
            <p:pic>
              <p:nvPicPr>
                <p:cNvPr id="14" name="Ink 13"/>
              </p:nvPicPr>
              <p:blipFill>
                <a:blip r:embed="rId8"/>
              </p:blipFill>
              <p:spPr>
                <a:xfrm>
                  <a:off x="11706" y="4584"/>
                  <a:ext cx="3551" cy="3653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9" p14:bwMode="auto">
              <p14:nvContentPartPr>
                <p14:cNvPr id="16" name="Ink 15"/>
                <p14:cNvContentPartPr/>
                <p14:nvPr/>
              </p14:nvContentPartPr>
              <p14:xfrm>
                <a:off x="11846" y="4584"/>
                <a:ext cx="3511" cy="3573"/>
              </p14:xfrm>
            </p:contentPart>
          </mc:Choice>
          <mc:Fallback xmlns="">
            <p:pic>
              <p:nvPicPr>
                <p:cNvPr id="16" name="Ink 15"/>
              </p:nvPicPr>
              <p:blipFill>
                <a:blip r:embed="rId10"/>
              </p:blipFill>
              <p:spPr>
                <a:xfrm>
                  <a:off x="11846" y="4584"/>
                  <a:ext cx="3511" cy="3573"/>
                </a:xfrm>
                <a:prstGeom prst="rect"/>
              </p:spPr>
            </p:pic>
          </mc:Fallback>
        </mc:AlternateContent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在鼠标点击时修改正方形的其中一个顶点试试？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55600" y="1972310"/>
            <a:ext cx="5581650" cy="429069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062355" y="5531485"/>
            <a:ext cx="2806700" cy="3467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8735" y="1584325"/>
            <a:ext cx="4692650" cy="4890770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7145655" y="718992"/>
            <a:ext cx="5046345" cy="2088806"/>
          </a:xfrm>
          <a:prstGeom prst="wedgeEllipseCallout">
            <a:avLst>
              <a:gd name="adj1" fmla="val -22027"/>
              <a:gd name="adj2" fmla="val 70227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童鞋你好，我是裂开的正方形。请小彭老师切换到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commit:</a:t>
            </a:r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62fb38447演示我的丑态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qwq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65" y="258445"/>
            <a:ext cx="10515600" cy="1325563"/>
          </a:xfrm>
        </p:spPr>
        <p:txBody>
          <a:bodyPr/>
          <a:p>
            <a:r>
              <a:rPr lang="zh-CN" altLang="en-US"/>
              <a:t>优化：三角形面不直接存储顶点坐标，而是只保留顶点编号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88025" y="2168525"/>
            <a:ext cx="6349365" cy="412305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790055" y="4994910"/>
            <a:ext cx="5245100" cy="5308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rcRect r="41760" b="53591"/>
          <a:stretch>
            <a:fillRect/>
          </a:stretch>
        </p:blipFill>
        <p:spPr>
          <a:xfrm>
            <a:off x="0" y="2164715"/>
            <a:ext cx="5196205" cy="41275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128770" y="2279650"/>
            <a:ext cx="942975" cy="4984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HYShenGongJ" panose="02010600000101010101" charset="-122"/>
                <a:ea typeface="HYShenGongJ" panose="02010600000101010101" charset="-122"/>
              </a:rPr>
              <a:t>旧版</a:t>
            </a:r>
            <a:endParaRPr lang="zh-CN" altLang="en-US" sz="2800">
              <a:latin typeface="HYShenGongJ" panose="02010600000101010101" charset="-122"/>
              <a:ea typeface="HYShenGongJ" panose="02010600000101010101" charset="-12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092180" y="2279650"/>
            <a:ext cx="942975" cy="49847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HYShenGongJ" panose="02010600000101010101" charset="-122"/>
                <a:ea typeface="HYShenGongJ" panose="02010600000101010101" charset="-122"/>
              </a:rPr>
              <a:t>新版</a:t>
            </a:r>
            <a:endParaRPr lang="zh-CN" altLang="en-US" sz="2800">
              <a:latin typeface="HYShenGongJ" panose="02010600000101010101" charset="-122"/>
              <a:ea typeface="HYShenGongJ" panose="0201060000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19425" y="1736090"/>
            <a:ext cx="6907530" cy="4399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65" y="258445"/>
            <a:ext cx="10515600" cy="1325563"/>
          </a:xfrm>
        </p:spPr>
        <p:txBody>
          <a:bodyPr/>
          <a:p>
            <a:r>
              <a:rPr lang="zh-CN" altLang="en-US"/>
              <a:t>优化：顶点成为独立数组，三角形面存储编号指向顶点数组中的元素</a:t>
            </a:r>
            <a:endParaRPr lang="zh-CN" altLang="en-US"/>
          </a:p>
        </p:txBody>
      </p:sp>
      <p:sp>
        <p:nvSpPr>
          <p:cNvPr id="11" name="Oval Callout 10"/>
          <p:cNvSpPr/>
          <p:nvPr/>
        </p:nvSpPr>
        <p:spPr>
          <a:xfrm>
            <a:off x="1960880" y="1934600"/>
            <a:ext cx="1577975" cy="521825"/>
          </a:xfrm>
          <a:prstGeom prst="wedgeEllipseCallout">
            <a:avLst>
              <a:gd name="adj1" fmla="val 61545"/>
              <a:gd name="adj2" fmla="val 1927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顶点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A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1960880" y="2343250"/>
            <a:ext cx="1577975" cy="521771"/>
          </a:xfrm>
          <a:prstGeom prst="wedgeEllipseCallout">
            <a:avLst>
              <a:gd name="adj1" fmla="val 61545"/>
              <a:gd name="adj2" fmla="val 19272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顶点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B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1960880" y="2796640"/>
            <a:ext cx="1577975" cy="521771"/>
          </a:xfrm>
          <a:prstGeom prst="wedgeEllipseCallout">
            <a:avLst>
              <a:gd name="adj1" fmla="val 61545"/>
              <a:gd name="adj2" fmla="val 19272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顶点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C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1960245" y="3172918"/>
            <a:ext cx="1578610" cy="533755"/>
          </a:xfrm>
          <a:prstGeom prst="wedgeEllipseCallout">
            <a:avLst>
              <a:gd name="adj1" fmla="val 61545"/>
              <a:gd name="adj2" fmla="val 1927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顶点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D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9" name="Oval Callout 8"/>
          <p:cNvSpPr/>
          <p:nvPr/>
        </p:nvSpPr>
        <p:spPr>
          <a:xfrm>
            <a:off x="1221105" y="4725869"/>
            <a:ext cx="2252345" cy="522843"/>
          </a:xfrm>
          <a:prstGeom prst="wedgeEllipseCallout">
            <a:avLst>
              <a:gd name="adj1" fmla="val 61559"/>
              <a:gd name="adj2" fmla="val 27552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三角形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ABC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1221740" y="5271954"/>
            <a:ext cx="2251710" cy="522873"/>
          </a:xfrm>
          <a:prstGeom prst="wedgeEllipseCallout">
            <a:avLst>
              <a:gd name="adj1" fmla="val 62972"/>
              <a:gd name="adj2" fmla="val -350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三角形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ACD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6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65" y="258445"/>
            <a:ext cx="10515600" cy="1325563"/>
          </a:xfrm>
        </p:spPr>
        <p:txBody>
          <a:bodyPr/>
          <a:p>
            <a:r>
              <a:rPr lang="zh-CN" altLang="en-US"/>
              <a:t>使用了这一优化后，绘图函数相应也要做出更改</a:t>
            </a:r>
            <a:endParaRPr lang="en-US" altLang="zh-CN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15285" y="1428115"/>
            <a:ext cx="5979160" cy="514667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5917565" y="2870835"/>
            <a:ext cx="2976880" cy="11372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Oval Callout 12"/>
          <p:cNvSpPr/>
          <p:nvPr/>
        </p:nvSpPr>
        <p:spPr>
          <a:xfrm>
            <a:off x="8131810" y="1308949"/>
            <a:ext cx="3876675" cy="1305768"/>
          </a:xfrm>
          <a:prstGeom prst="wedgeEllipseCallout">
            <a:avLst>
              <a:gd name="adj1" fmla="val -31249"/>
              <a:gd name="adj2" fmla="val 5915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000">
                <a:latin typeface="HYTangMeiRen 85W" panose="00020600040101010101" charset="-122"/>
                <a:ea typeface="HYTangMeiRen 85W" panose="00020600040101010101" charset="-122"/>
              </a:rPr>
              <a:t>通过每个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face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中的下标定位到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vertices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数组中的三个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指定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顶点！</a:t>
            </a:r>
            <a:endParaRPr lang="zh-CN" altLang="en-US" sz="20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用鼠标拖动其中的顶点</a:t>
            </a:r>
            <a:r>
              <a:rPr lang="en-US" altLang="zh-CN"/>
              <a:t>A</a:t>
            </a:r>
            <a:r>
              <a:rPr lang="zh-CN" altLang="en-US"/>
              <a:t>（下标</a:t>
            </a:r>
            <a:r>
              <a:rPr lang="en-US" altLang="zh-CN"/>
              <a:t>0</a:t>
            </a:r>
            <a:r>
              <a:rPr lang="zh-CN" altLang="en-US"/>
              <a:t>），由于他被两个三角形共享，避免了裂开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369185"/>
            <a:ext cx="6160135" cy="326517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33705" y="5081905"/>
            <a:ext cx="3272790" cy="3257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6850" y="1588770"/>
            <a:ext cx="4616450" cy="4826635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3706495" y="5282701"/>
            <a:ext cx="4591685" cy="1575164"/>
          </a:xfrm>
          <a:prstGeom prst="wedgeEllipseCallout">
            <a:avLst>
              <a:gd name="adj1" fmla="val 38411"/>
              <a:gd name="adj2" fmla="val -60262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>
                <a:latin typeface="HYTangMeiRen 85W" panose="00020600040101010101" charset="-122"/>
                <a:ea typeface="HYTangMeiRen 85W" panose="00020600040101010101" charset="-122"/>
              </a:rPr>
              <a:t>感谢小彭老师的数据结构优化，我终于不再裂开了。请小彭老师赶紧切换到</a:t>
            </a:r>
            <a:r>
              <a:rPr lang="en-US" altLang="zh-CN">
                <a:latin typeface="HYTangMeiRen 85W" panose="00020600040101010101" charset="-122"/>
                <a:ea typeface="HYTangMeiRen 85W" panose="00020600040101010101" charset="-122"/>
              </a:rPr>
              <a:t>commit:</a:t>
            </a:r>
            <a:r>
              <a:rPr lang="zh-CN">
                <a:latin typeface="HYTangMeiRen 85W" panose="00020600040101010101" charset="-122"/>
                <a:ea typeface="HYTangMeiRen 85W" panose="00020600040101010101" charset="-122"/>
              </a:rPr>
              <a:t>a88d831df演示一下我灵活的新身体</a:t>
            </a:r>
            <a:endParaRPr lang="en-US" altLang="zh-CN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作者</a:t>
            </a:r>
            <a:r>
              <a:rPr lang="zh-CN" altLang="en-US">
                <a:sym typeface="+mn-ea"/>
              </a:rPr>
              <a:t>简介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915535"/>
          </a:xfrm>
        </p:spPr>
        <p:txBody>
          <a:bodyPr>
            <a:normAutofit lnSpcReduction="10000"/>
          </a:bodyPr>
          <a:p>
            <a:r>
              <a:rPr lang="zh-CN" altLang="en-US" sz="2100">
                <a:sym typeface="+mn-ea"/>
              </a:rPr>
              <a:t>小彭老师（</a:t>
            </a:r>
            <a:r>
              <a:rPr lang="en-US" altLang="zh-CN" sz="2100">
                <a:sym typeface="+mn-ea"/>
              </a:rPr>
              <a:t>github.com/archibate</a:t>
            </a:r>
            <a:r>
              <a:rPr lang="zh-CN" altLang="en-US" sz="2100">
                <a:sym typeface="+mn-ea"/>
              </a:rPr>
              <a:t>），</a:t>
            </a:r>
            <a:r>
              <a:rPr lang="en-US" altLang="zh-CN" sz="2100">
                <a:sym typeface="+mn-ea"/>
              </a:rPr>
              <a:t>3D </a:t>
            </a:r>
            <a:r>
              <a:rPr lang="zh-CN" altLang="en-US" sz="2100">
                <a:sym typeface="+mn-ea"/>
              </a:rPr>
              <a:t>数字内容创作软件</a:t>
            </a:r>
            <a:r>
              <a:rPr lang="en-US" altLang="zh-CN" sz="2100">
                <a:sym typeface="+mn-ea"/>
              </a:rPr>
              <a:t> Zeno </a:t>
            </a:r>
            <a:r>
              <a:rPr lang="zh-CN" altLang="en-US" sz="2100">
                <a:sym typeface="+mn-ea"/>
              </a:rPr>
              <a:t>的作者，图形学业内人士。</a:t>
            </a:r>
            <a:r>
              <a:rPr lang="zh-CN" altLang="en-US" sz="2100">
                <a:sym typeface="+mn-ea"/>
              </a:rPr>
              <a:t>曾制作好评如潮的</a:t>
            </a:r>
            <a:r>
              <a:rPr lang="zh-CN" altLang="en-US" sz="2100" b="1">
                <a:sym typeface="+mn-ea"/>
              </a:rPr>
              <a:t>现代</a:t>
            </a:r>
            <a:r>
              <a:rPr lang="en-US" altLang="zh-CN" sz="2100" b="1">
                <a:sym typeface="+mn-ea"/>
              </a:rPr>
              <a:t> CMake </a:t>
            </a:r>
            <a:r>
              <a:rPr lang="zh-CN" altLang="en-US" sz="2100">
                <a:sym typeface="+mn-ea"/>
              </a:rPr>
              <a:t>课程和</a:t>
            </a:r>
            <a:r>
              <a:rPr lang="zh-CN" altLang="en-US" sz="2100" b="1">
                <a:sym typeface="+mn-ea"/>
              </a:rPr>
              <a:t>现代</a:t>
            </a:r>
            <a:r>
              <a:rPr lang="en-US" altLang="zh-CN" sz="2100" b="1">
                <a:sym typeface="+mn-ea"/>
              </a:rPr>
              <a:t> C++ </a:t>
            </a:r>
            <a:r>
              <a:rPr lang="zh-CN" altLang="en-US" sz="2100">
                <a:sym typeface="+mn-ea"/>
              </a:rPr>
              <a:t>课程，曾经忙于学业而暂停了《高性能并行编程与优化》系列公开课的更新。现在，他带着</a:t>
            </a:r>
            <a:r>
              <a:rPr lang="zh-CN" altLang="en-US" sz="2100" b="1">
                <a:sym typeface="+mn-ea"/>
              </a:rPr>
              <a:t>现代</a:t>
            </a:r>
            <a:r>
              <a:rPr lang="en-US" altLang="zh-CN" sz="2100" b="1">
                <a:sym typeface="+mn-ea"/>
              </a:rPr>
              <a:t> OpenGL</a:t>
            </a:r>
            <a:r>
              <a:rPr lang="en-US" altLang="zh-CN" sz="2100">
                <a:sym typeface="+mn-ea"/>
              </a:rPr>
              <a:t> </a:t>
            </a:r>
            <a:r>
              <a:rPr lang="zh-CN" altLang="en-US" sz="2100">
                <a:sym typeface="+mn-ea"/>
              </a:rPr>
              <a:t>重新回归</a:t>
            </a:r>
            <a:r>
              <a:rPr lang="en-US" altLang="zh-CN" sz="2100">
                <a:sym typeface="+mn-ea"/>
              </a:rPr>
              <a:t> B </a:t>
            </a:r>
            <a:r>
              <a:rPr lang="zh-CN" altLang="en-US" sz="2100">
                <a:sym typeface="+mn-ea"/>
              </a:rPr>
              <a:t>站，并行课恢复周更，相信他能再次创造辉煌。</a:t>
            </a:r>
            <a:endParaRPr lang="zh-CN" altLang="en-US" sz="2100"/>
          </a:p>
          <a:p>
            <a:r>
              <a:rPr lang="zh-CN" altLang="en-US" sz="2100">
                <a:sym typeface="+mn-ea"/>
              </a:rPr>
              <a:t>教师特点：擅长使用比喻的修辞手法，生动形象介绍晦涩难懂的知识。</a:t>
            </a:r>
            <a:endParaRPr lang="zh-CN" altLang="en-US" sz="2100">
              <a:sym typeface="+mn-ea"/>
            </a:endParaRPr>
          </a:p>
          <a:p>
            <a:r>
              <a:rPr lang="zh-CN" altLang="en-US" sz="2100">
                <a:sym typeface="+mn-ea"/>
              </a:rPr>
              <a:t>好评如潮：由浅入深，因材施教，循循善诱，让每个学习阶段的同学都能受益。</a:t>
            </a:r>
            <a:endParaRPr lang="zh-CN" altLang="en-US" sz="2100"/>
          </a:p>
          <a:p>
            <a:r>
              <a:rPr lang="zh-CN" altLang="en-US" sz="2100"/>
              <a:t>现代</a:t>
            </a:r>
            <a:r>
              <a:rPr lang="en-US" altLang="zh-CN" sz="2100"/>
              <a:t> CMake </a:t>
            </a:r>
            <a:r>
              <a:rPr lang="zh-CN" altLang="en-US" sz="2100"/>
              <a:t>课程：BV1fa411r7zp</a:t>
            </a:r>
            <a:endParaRPr lang="zh-CN" altLang="en-US" sz="2100"/>
          </a:p>
          <a:p>
            <a:r>
              <a:rPr lang="zh-CN" altLang="en-US" sz="2100">
                <a:sym typeface="+mn-ea"/>
              </a:rPr>
              <a:t>现代</a:t>
            </a:r>
            <a:r>
              <a:rPr lang="en-US" altLang="zh-CN" sz="2100">
                <a:sym typeface="+mn-ea"/>
              </a:rPr>
              <a:t> </a:t>
            </a:r>
            <a:r>
              <a:rPr lang="en-US" sz="2100"/>
              <a:t>CUDA </a:t>
            </a:r>
            <a:r>
              <a:rPr lang="zh-CN" altLang="en-US" sz="2100"/>
              <a:t>课程：</a:t>
            </a:r>
            <a:r>
              <a:rPr lang="en-US" sz="2100"/>
              <a:t>BV16b4y1E74f</a:t>
            </a:r>
            <a:endParaRPr lang="en-US" sz="2100"/>
          </a:p>
          <a:p>
            <a:r>
              <a:rPr lang="zh-CN" altLang="en-US" sz="2100"/>
              <a:t>缓存性能优化课程：</a:t>
            </a:r>
            <a:r>
              <a:rPr lang="en-US" sz="2100"/>
              <a:t>BV1gu41117bW</a:t>
            </a:r>
            <a:endParaRPr lang="en-US" sz="2100"/>
          </a:p>
          <a:p>
            <a:r>
              <a:rPr lang="en-US" altLang="zh-CN" sz="2100"/>
              <a:t>C++11 </a:t>
            </a:r>
            <a:r>
              <a:rPr lang="zh-CN" altLang="en-US" sz="2100"/>
              <a:t>多线程课程：</a:t>
            </a:r>
            <a:r>
              <a:rPr lang="en-US" sz="2100"/>
              <a:t>BV1Ya411q7y4</a:t>
            </a:r>
            <a:endParaRPr lang="en-US" sz="2100"/>
          </a:p>
          <a:p>
            <a:r>
              <a:rPr lang="en-US" sz="2100"/>
              <a:t>STL </a:t>
            </a:r>
            <a:r>
              <a:rPr lang="zh-CN" altLang="en-US" sz="2100"/>
              <a:t>容器系列课程：</a:t>
            </a:r>
            <a:r>
              <a:rPr lang="en-US" sz="2100"/>
              <a:t>BV1qF411T7sd</a:t>
            </a:r>
            <a:endParaRPr lang="en-US" sz="2100"/>
          </a:p>
          <a:p>
            <a:r>
              <a:rPr lang="zh-CN" altLang="en-US" sz="2100"/>
              <a:t>源码漏洞分析实战：</a:t>
            </a:r>
            <a:r>
              <a:rPr lang="en-US" sz="2100"/>
              <a:t>BV1MP41127XB</a:t>
            </a:r>
            <a:endParaRPr lang="en-US" sz="2100"/>
          </a:p>
          <a:p>
            <a:r>
              <a:rPr lang="zh-CN" sz="2100" b="1"/>
              <a:t>上一期</a:t>
            </a:r>
            <a:r>
              <a:rPr lang="en-US" altLang="zh-CN" sz="2100" b="1"/>
              <a:t> OpenGL </a:t>
            </a:r>
            <a:r>
              <a:rPr lang="zh-CN" altLang="en-US" sz="2100" b="1"/>
              <a:t>课程：</a:t>
            </a:r>
            <a:r>
              <a:rPr lang="en-US" sz="2100" b="1">
                <a:sym typeface="+mn-ea"/>
              </a:rPr>
              <a:t>BV1Na4y1c7tP</a:t>
            </a:r>
            <a:endParaRPr lang="en-US" sz="2100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01200" y="391795"/>
            <a:ext cx="1192530" cy="1192530"/>
          </a:xfrm>
          <a:prstGeom prst="rect">
            <a:avLst/>
          </a:prstGeom>
        </p:spPr>
      </p:pic>
      <p:pic>
        <p:nvPicPr>
          <p:cNvPr id="6" name="Picture 5" descr="cpp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50" y="420370"/>
            <a:ext cx="1010285" cy="1135380"/>
          </a:xfrm>
          <a:prstGeom prst="rect">
            <a:avLst/>
          </a:prstGeom>
        </p:spPr>
      </p:pic>
      <p:pic>
        <p:nvPicPr>
          <p:cNvPr id="7" name="Picture 6" descr="cmake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90" y="271780"/>
            <a:ext cx="1590040" cy="13754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65" y="258445"/>
            <a:ext cx="10515600" cy="1325563"/>
          </a:xfrm>
        </p:spPr>
        <p:txBody>
          <a:bodyPr/>
          <a:p>
            <a:r>
              <a:rPr lang="zh-CN" altLang="en-US">
                <a:sym typeface="+mn-ea"/>
              </a:rPr>
              <a:t>从三个参数的</a:t>
            </a:r>
            <a:r>
              <a:rPr lang="en-US" altLang="zh-CN">
                <a:sym typeface="+mn-ea"/>
              </a:rPr>
              <a:t> glVertex3f </a:t>
            </a:r>
            <a:r>
              <a:rPr lang="zh-CN" altLang="en-US"/>
              <a:t>改成一个指针参数的</a:t>
            </a:r>
            <a:r>
              <a:rPr lang="en-US" altLang="zh-CN"/>
              <a:t> glVertex3fv</a:t>
            </a:r>
            <a:r>
              <a:rPr lang="zh-CN" altLang="en-US"/>
              <a:t>，少写点代码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94635" y="1384935"/>
            <a:ext cx="6106160" cy="523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0" y="4458335"/>
            <a:ext cx="2838450" cy="2399665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8900795" y="2892422"/>
            <a:ext cx="3291205" cy="1565916"/>
          </a:xfrm>
          <a:prstGeom prst="wedgeEllipseCallout">
            <a:avLst>
              <a:gd name="adj1" fmla="val 21179"/>
              <a:gd name="adj2" fmla="val 80082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en-US">
                <a:latin typeface="HYTangMeiRen 85W" panose="00020600040101010101" charset="-122"/>
                <a:ea typeface="HYTangMeiRen 85W" panose="00020600040101010101" charset="-122"/>
              </a:rPr>
              <a:t>glVertex3fv </a:t>
            </a:r>
            <a:r>
              <a:rPr lang="zh-CN" altLang="en-US">
                <a:latin typeface="HYTangMeiRen 85W" panose="00020600040101010101" charset="-122"/>
                <a:ea typeface="HYTangMeiRen 85W" panose="00020600040101010101" charset="-122"/>
              </a:rPr>
              <a:t>接受一个</a:t>
            </a:r>
            <a:r>
              <a:rPr lang="en-US" altLang="zh-CN">
                <a:latin typeface="HYTangMeiRen 85W" panose="00020600040101010101" charset="-122"/>
                <a:ea typeface="HYTangMeiRen 85W" panose="00020600040101010101" charset="-122"/>
              </a:rPr>
              <a:t> float * </a:t>
            </a:r>
            <a:r>
              <a:rPr lang="zh-CN" altLang="en-US">
                <a:latin typeface="HYTangMeiRen 85W" panose="00020600040101010101" charset="-122"/>
                <a:ea typeface="HYTangMeiRen 85W" panose="00020600040101010101" charset="-122"/>
              </a:rPr>
              <a:t>指针作为参数，会加载指针所指向的内存中连续的三个</a:t>
            </a:r>
            <a:r>
              <a:rPr lang="en-US" altLang="zh-CN">
                <a:latin typeface="HYTangMeiRen 85W" panose="00020600040101010101" charset="-122"/>
                <a:ea typeface="HYTangMeiRen 85W" panose="00020600040101010101" charset="-122"/>
              </a:rPr>
              <a:t> float</a:t>
            </a:r>
            <a:endParaRPr lang="en-US" altLang="zh-CN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064000" y="4008755"/>
            <a:ext cx="3095625" cy="12236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400"/>
                            </p:stCondLst>
                            <p:childTnLst>
                              <p:par>
                                <p:cTn id="16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OIP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3460" y="33020"/>
            <a:ext cx="4828540" cy="682498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6492875" y="448009"/>
            <a:ext cx="2565400" cy="1044543"/>
          </a:xfrm>
          <a:prstGeom prst="wedgeEllipseCallout">
            <a:avLst>
              <a:gd name="adj1" fmla="val 51732"/>
              <a:gd name="adj2" fmla="val 6483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我负责监督你的鞋习！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1492885"/>
            <a:ext cx="6776720" cy="45707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310640" y="3130550"/>
            <a:ext cx="9372600" cy="70675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4000">
                <a:latin typeface="HYXuanSong 75S" panose="00020600040101010101" charset="-122"/>
                <a:ea typeface="HYXuanSong 75S" panose="00020600040101010101" charset="-122"/>
              </a:rPr>
              <a:t>第一章：</a:t>
            </a:r>
            <a:r>
              <a:rPr lang="en-US" altLang="zh-CN" sz="4000">
                <a:latin typeface="HYXuanSong 75S" panose="00020600040101010101" charset="-122"/>
                <a:ea typeface="HYXuanSong 75S" panose="00020600040101010101" charset="-122"/>
              </a:rPr>
              <a:t>OBJ </a:t>
            </a:r>
            <a:r>
              <a:rPr lang="zh-CN" altLang="en-US" sz="4000">
                <a:latin typeface="HYXuanSong 75S" panose="00020600040101010101" charset="-122"/>
                <a:ea typeface="HYXuanSong 75S" panose="00020600040101010101" charset="-122"/>
              </a:rPr>
              <a:t>格式三维模型的加载与绘制</a:t>
            </a:r>
            <a:endParaRPr lang="zh-CN" altLang="en-US" sz="4000">
              <a:latin typeface="HYXuanSong 75S" panose="00020600040101010101" charset="-122"/>
              <a:ea typeface="HYXuanSong 75S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16773056027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OBJ </a:t>
            </a:r>
            <a:r>
              <a:rPr lang="zh-CN" altLang="en-US"/>
              <a:t>是一种基于纯文本的</a:t>
            </a:r>
            <a:r>
              <a:rPr lang="en-US" altLang="zh-CN"/>
              <a:t> 3D </a:t>
            </a:r>
            <a:r>
              <a:rPr lang="zh-CN" altLang="en-US"/>
              <a:t>模型存储格式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5717540" cy="4351655"/>
          </a:xfrm>
        </p:spPr>
        <p:txBody>
          <a:bodyPr/>
          <a:p>
            <a:r>
              <a:rPr lang="en-US"/>
              <a:t>OBJ是一种基于纯文本的3D模型存储格式，用于存储3D模型的点、面、法线等数据。它的优点是它是一种可读性好的格式，可以直接被文本编辑器打开和编辑，也被</a:t>
            </a:r>
            <a:r>
              <a:rPr lang="zh-CN" altLang="en-US"/>
              <a:t>多种</a:t>
            </a:r>
            <a:r>
              <a:rPr lang="en-US"/>
              <a:t>3D软件</a:t>
            </a:r>
            <a:r>
              <a:rPr lang="zh-CN" altLang="en-US"/>
              <a:t>所支持</a:t>
            </a:r>
            <a:r>
              <a:rPr lang="en-US"/>
              <a:t>读取和写入。OBJ格式还支持</a:t>
            </a:r>
            <a:r>
              <a:rPr lang="zh-CN" altLang="en-US"/>
              <a:t>引用外部</a:t>
            </a:r>
            <a:r>
              <a:rPr lang="en-US" altLang="zh-CN"/>
              <a:t>MTL</a:t>
            </a:r>
            <a:r>
              <a:rPr lang="zh-CN" altLang="en-US"/>
              <a:t>文件，从而支持</a:t>
            </a:r>
            <a:r>
              <a:rPr lang="en-US"/>
              <a:t>多种材质和纹理映射</a:t>
            </a:r>
            <a:r>
              <a:rPr lang="zh-CN" altLang="en-US"/>
              <a:t>。他的</a:t>
            </a:r>
            <a:r>
              <a:rPr lang="en-US"/>
              <a:t>文件</a:t>
            </a:r>
            <a:r>
              <a:rPr lang="zh-CN" altLang="en-US"/>
              <a:t>格式</a:t>
            </a:r>
            <a:r>
              <a:rPr lang="en-US"/>
              <a:t>相对</a:t>
            </a:r>
            <a:r>
              <a:rPr lang="zh-CN" altLang="en-US"/>
              <a:t>简单</a:t>
            </a:r>
            <a:r>
              <a:rPr lang="en-US"/>
              <a:t>，容易</a:t>
            </a:r>
            <a:r>
              <a:rPr lang="zh-CN" altLang="en-US"/>
              <a:t>读取</a:t>
            </a:r>
            <a:r>
              <a:rPr lang="en-US"/>
              <a:t>和</a:t>
            </a:r>
            <a:r>
              <a:rPr lang="zh-CN" altLang="en-US"/>
              <a:t>导出，即使是</a:t>
            </a:r>
            <a:r>
              <a:rPr lang="en-US" altLang="zh-CN"/>
              <a:t> C </a:t>
            </a:r>
            <a:r>
              <a:rPr lang="zh-CN" altLang="en-US"/>
              <a:t>语言初学者也很容易写出他的读取器和导出器</a:t>
            </a:r>
            <a:r>
              <a:rPr lang="en-US"/>
              <a:t>。</a:t>
            </a:r>
            <a:endParaRPr lang="en-US"/>
          </a:p>
          <a:p>
            <a:r>
              <a:rPr lang="en-US"/>
              <a:t>然而，OBJ格式的缺点是它不适合存储复杂的3D数据，因为纯文本格式不能以最小化的方式表示这些数据，这使得OBJ格式不适合存储需要高精度和</a:t>
            </a:r>
            <a:r>
              <a:rPr lang="zh-CN" altLang="en-US"/>
              <a:t>超</a:t>
            </a:r>
            <a:r>
              <a:rPr lang="en-US"/>
              <a:t>高</a:t>
            </a:r>
            <a:r>
              <a:rPr lang="zh-CN" altLang="en-US"/>
              <a:t>面数</a:t>
            </a:r>
            <a:r>
              <a:rPr lang="en-US"/>
              <a:t>的3D模型。此外，OBJ格式对于大型3D模型</a:t>
            </a:r>
            <a:r>
              <a:rPr lang="zh-CN" altLang="en-US"/>
              <a:t>的存储</a:t>
            </a:r>
            <a:r>
              <a:rPr lang="en-US"/>
              <a:t>也会变得非常慢</a:t>
            </a:r>
            <a:r>
              <a:rPr lang="zh-CN" altLang="en-US"/>
              <a:t>和低效</a:t>
            </a:r>
            <a:r>
              <a:rPr lang="en-US"/>
              <a:t>，因为它需要读取和写入大量的文本数据。</a:t>
            </a:r>
            <a:endParaRPr lang="en-US"/>
          </a:p>
        </p:txBody>
      </p:sp>
      <p:sp>
        <p:nvSpPr>
          <p:cNvPr id="9" name="Oval Callout 8"/>
          <p:cNvSpPr/>
          <p:nvPr/>
        </p:nvSpPr>
        <p:spPr>
          <a:xfrm>
            <a:off x="6116320" y="2569723"/>
            <a:ext cx="3407410" cy="1566154"/>
          </a:xfrm>
          <a:prstGeom prst="wedgeEllipseCallout">
            <a:avLst>
              <a:gd name="adj1" fmla="val 30749"/>
              <a:gd name="adj2" fmla="val -6844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文本格式哦？用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notepad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编辑起来</a:t>
            </a:r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很方便呢</a:t>
            </a:r>
            <a:endParaRPr 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58495" y="0"/>
            <a:ext cx="10515600" cy="1325563"/>
          </a:xfrm>
        </p:spPr>
        <p:txBody>
          <a:bodyPr/>
          <a:p>
            <a:r>
              <a:rPr lang="zh-CN" altLang="en-US">
                <a:sym typeface="+mn-ea"/>
              </a:rPr>
              <a:t>认识</a:t>
            </a:r>
            <a:r>
              <a:rPr lang="en-US" altLang="zh-CN">
                <a:sym typeface="+mn-ea"/>
              </a:rPr>
              <a:t> OBJ </a:t>
            </a:r>
            <a:r>
              <a:rPr lang="zh-CN" altLang="en-US">
                <a:sym typeface="+mn-ea"/>
              </a:rPr>
              <a:t>文件格式：顶点数据</a:t>
            </a:r>
            <a:endParaRPr lang="en-US"/>
          </a:p>
        </p:txBody>
      </p:sp>
      <p:pic>
        <p:nvPicPr>
          <p:cNvPr id="5" name="Picture 4" descr="15706770730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94880" y="0"/>
            <a:ext cx="4897120" cy="68580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5628640" y="2749789"/>
            <a:ext cx="3591560" cy="1044731"/>
          </a:xfrm>
          <a:prstGeom prst="wedgeEllipseCallout">
            <a:avLst>
              <a:gd name="adj1" fmla="val 48727"/>
              <a:gd name="adj2" fmla="val -53628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我们都要好好听小彭老师上课哦！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2" name="Ink 21"/>
              <p14:cNvContentPartPr/>
              <p14:nvPr/>
            </p14:nvContentPartPr>
            <p14:xfrm>
              <a:off x="5368290" y="3794125"/>
              <a:ext cx="44450" cy="31750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3"/>
            </p:blipFill>
            <p:spPr>
              <a:xfrm>
                <a:off x="5368290" y="3794125"/>
                <a:ext cx="44450" cy="317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3" name="Ink 22"/>
              <p14:cNvContentPartPr/>
              <p14:nvPr/>
            </p14:nvContentPartPr>
            <p14:xfrm>
              <a:off x="5330190" y="4271010"/>
              <a:ext cx="298450" cy="20955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5"/>
            </p:blipFill>
            <p:spPr>
              <a:xfrm>
                <a:off x="5330190" y="4271010"/>
                <a:ext cx="29845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4" name="Ink 23"/>
              <p14:cNvContentPartPr/>
              <p14:nvPr/>
            </p14:nvContentPartPr>
            <p14:xfrm>
              <a:off x="5368290" y="4639310"/>
              <a:ext cx="171450" cy="29908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7"/>
            </p:blipFill>
            <p:spPr>
              <a:xfrm>
                <a:off x="5368290" y="4639310"/>
                <a:ext cx="171450" cy="2990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5" name="Ink 24"/>
              <p14:cNvContentPartPr/>
              <p14:nvPr/>
            </p14:nvContentPartPr>
            <p14:xfrm>
              <a:off x="5355590" y="5059045"/>
              <a:ext cx="184150" cy="22860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9"/>
            </p:blipFill>
            <p:spPr>
              <a:xfrm>
                <a:off x="5355590" y="5059045"/>
                <a:ext cx="184150" cy="228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26" name="Ink 25"/>
              <p14:cNvContentPartPr/>
              <p14:nvPr/>
            </p14:nvContentPartPr>
            <p14:xfrm>
              <a:off x="5457190" y="5141595"/>
              <a:ext cx="57150" cy="247650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11"/>
            </p:blipFill>
            <p:spPr>
              <a:xfrm>
                <a:off x="5457190" y="5141595"/>
                <a:ext cx="571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7" name="Ink 26"/>
              <p14:cNvContentPartPr/>
              <p14:nvPr/>
            </p14:nvContentPartPr>
            <p14:xfrm>
              <a:off x="5374640" y="5465445"/>
              <a:ext cx="184150" cy="222885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13"/>
            </p:blipFill>
            <p:spPr>
              <a:xfrm>
                <a:off x="5374640" y="5465445"/>
                <a:ext cx="184150" cy="2228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28" name="Ink 27"/>
              <p14:cNvContentPartPr/>
              <p14:nvPr/>
            </p14:nvContentPartPr>
            <p14:xfrm>
              <a:off x="5444490" y="5504180"/>
              <a:ext cx="158750" cy="12700"/>
            </p14:xfrm>
          </p:contentPart>
        </mc:Choice>
        <mc:Fallback xmlns="">
          <p:pic>
            <p:nvPicPr>
              <p:cNvPr id="28" name="Ink 27"/>
            </p:nvPicPr>
            <p:blipFill>
              <a:blip r:embed="rId15"/>
            </p:blipFill>
            <p:spPr>
              <a:xfrm>
                <a:off x="5444490" y="5504180"/>
                <a:ext cx="1587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9" name="Ink 28"/>
              <p14:cNvContentPartPr/>
              <p14:nvPr/>
            </p14:nvContentPartPr>
            <p14:xfrm>
              <a:off x="5425440" y="5720080"/>
              <a:ext cx="190500" cy="234950"/>
            </p14:xfrm>
          </p:contentPart>
        </mc:Choice>
        <mc:Fallback xmlns="">
          <p:pic>
            <p:nvPicPr>
              <p:cNvPr id="29" name="Ink 28"/>
            </p:nvPicPr>
            <p:blipFill>
              <a:blip r:embed="rId17"/>
            </p:blipFill>
            <p:spPr>
              <a:xfrm>
                <a:off x="5425440" y="5720080"/>
                <a:ext cx="190500" cy="234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30" name="Ink 29"/>
              <p14:cNvContentPartPr/>
              <p14:nvPr/>
            </p14:nvContentPartPr>
            <p14:xfrm>
              <a:off x="5412740" y="6126480"/>
              <a:ext cx="146050" cy="197485"/>
            </p14:xfrm>
          </p:contentPart>
        </mc:Choice>
        <mc:Fallback xmlns="">
          <p:pic>
            <p:nvPicPr>
              <p:cNvPr id="30" name="Ink 29"/>
            </p:nvPicPr>
            <p:blipFill>
              <a:blip r:embed="rId19"/>
            </p:blipFill>
            <p:spPr>
              <a:xfrm>
                <a:off x="5412740" y="6126480"/>
                <a:ext cx="146050" cy="1974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31" name="Ink 30"/>
              <p14:cNvContentPartPr/>
              <p14:nvPr/>
            </p14:nvContentPartPr>
            <p14:xfrm>
              <a:off x="5419090" y="6450965"/>
              <a:ext cx="152400" cy="28575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21"/>
            </p:blipFill>
            <p:spPr>
              <a:xfrm>
                <a:off x="5419090" y="6450965"/>
                <a:ext cx="152400" cy="285750"/>
              </a:xfrm>
              <a:prstGeom prst="rect"/>
            </p:spPr>
          </p:pic>
        </mc:Fallback>
      </mc:AlternateContent>
      <p:sp>
        <p:nvSpPr>
          <p:cNvPr id="4" name="Content Placeholder 3"/>
          <p:cNvSpPr/>
          <p:nvPr>
            <p:ph idx="1"/>
          </p:nvPr>
        </p:nvSpPr>
        <p:spPr>
          <a:xfrm>
            <a:off x="495935" y="1113790"/>
            <a:ext cx="7654290" cy="4351655"/>
          </a:xfrm>
        </p:spPr>
        <p:txBody>
          <a:bodyPr/>
          <a:p>
            <a:r>
              <a:rPr lang="zh-CN" altLang="en-US"/>
              <a:t>OBJ 文件包含很多行，每一行都包含一个</a:t>
            </a:r>
            <a:r>
              <a:rPr lang="zh-CN" altLang="en-US" b="1"/>
              <a:t>指令</a:t>
            </a:r>
            <a:r>
              <a:rPr lang="zh-CN" altLang="en-US"/>
              <a:t>。指令由英文字母开始，后面跟着几个数字或字符串作为数据，典型的是</a:t>
            </a:r>
            <a:r>
              <a:rPr lang="en-US" altLang="zh-CN"/>
              <a:t> </a:t>
            </a:r>
            <a:r>
              <a:rPr lang="en-US" altLang="zh-CN" b="1"/>
              <a:t>v </a:t>
            </a:r>
            <a:r>
              <a:rPr lang="zh-CN" altLang="en-US" b="1"/>
              <a:t>指令</a:t>
            </a:r>
            <a:r>
              <a:rPr lang="zh-CN" altLang="en-US"/>
              <a:t>，他代表一个顶点，后面跟着的数据是用空格分割的</a:t>
            </a:r>
            <a:r>
              <a:rPr lang="zh-CN" altLang="en-US" b="1"/>
              <a:t>三个浮点数</a:t>
            </a:r>
            <a:r>
              <a:rPr lang="zh-CN" altLang="en-US"/>
              <a:t>，分别代表着顶点的</a:t>
            </a:r>
            <a:r>
              <a:rPr lang="en-US" altLang="zh-CN"/>
              <a:t> </a:t>
            </a:r>
            <a:r>
              <a:rPr lang="en-US" altLang="zh-CN" b="1"/>
              <a:t>x</a:t>
            </a:r>
            <a:r>
              <a:rPr lang="zh-CN" altLang="en-US" b="1"/>
              <a:t>、</a:t>
            </a:r>
            <a:r>
              <a:rPr lang="en-US" altLang="zh-CN" b="1"/>
              <a:t>y</a:t>
            </a:r>
            <a:r>
              <a:rPr lang="zh-CN" altLang="en-US" b="1"/>
              <a:t>、</a:t>
            </a:r>
            <a:r>
              <a:rPr lang="en-US" altLang="zh-CN" b="1"/>
              <a:t>z </a:t>
            </a:r>
            <a:r>
              <a:rPr lang="zh-CN" altLang="en-US" b="1"/>
              <a:t>坐标</a:t>
            </a:r>
            <a:r>
              <a:rPr lang="zh-CN" altLang="en-US"/>
              <a:t>。此外还有</a:t>
            </a:r>
            <a:r>
              <a:rPr lang="en-US" altLang="zh-CN"/>
              <a:t> o </a:t>
            </a:r>
            <a:r>
              <a:rPr lang="zh-CN" altLang="en-US"/>
              <a:t>指令用于指定当前对象名称，以</a:t>
            </a:r>
            <a:r>
              <a:rPr lang="en-US" altLang="zh-CN"/>
              <a:t> # </a:t>
            </a:r>
            <a:r>
              <a:rPr lang="zh-CN" altLang="en-US"/>
              <a:t>开头行的是可选的注释，注释不会被读取和解析。</a:t>
            </a:r>
            <a:endParaRPr lang="zh-CN" alt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2"/>
          <a:srcRect b="39157"/>
          <a:stretch>
            <a:fillRect/>
          </a:stretch>
        </p:blipFill>
        <p:spPr>
          <a:xfrm>
            <a:off x="0" y="2651125"/>
            <a:ext cx="5348605" cy="4206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</a:t>
            </a:r>
            <a:r>
              <a:rPr lang="en-US"/>
              <a:t>OBJ </a:t>
            </a:r>
            <a:r>
              <a:rPr lang="zh-CN" altLang="en-US"/>
              <a:t>文件中加载所有模型顶点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5875" y="1157605"/>
            <a:ext cx="7961630" cy="5700395"/>
          </a:xfrm>
          <a:prstGeom prst="rect">
            <a:avLst/>
          </a:prstGeom>
        </p:spPr>
      </p:pic>
      <p:pic>
        <p:nvPicPr>
          <p:cNvPr id="6" name="Picture 5" descr="Singer_1676609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35" y="3543935"/>
            <a:ext cx="3314065" cy="3314065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6271260" y="2649590"/>
            <a:ext cx="4667885" cy="1044471"/>
          </a:xfrm>
          <a:prstGeom prst="wedgeEllipseCallout">
            <a:avLst>
              <a:gd name="adj1" fmla="val 38129"/>
              <a:gd name="adj2" fmla="val 701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感觉好户砸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...</a:t>
            </a:r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小彭老师能逐行解释给我们听吗？</a:t>
            </a:r>
            <a:endParaRPr 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 advClick="0" advTm="0"/>
    </mc:Choice>
    <mc:Fallback>
      <p:transition spd="med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105781 0 " pathEditMode="relative" rAng="0" ptsTypes="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90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</a:t>
            </a:r>
            <a:r>
              <a:rPr lang="en-US"/>
              <a:t>OBJ </a:t>
            </a:r>
            <a:r>
              <a:rPr lang="zh-CN" altLang="en-US"/>
              <a:t>文件中加载所有模型顶点</a:t>
            </a:r>
            <a:endParaRPr lang="zh-CN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157605"/>
            <a:ext cx="7961630" cy="57003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982710" y="2245360"/>
            <a:ext cx="3209290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"v 0.01 0.03 0.04"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982710" y="2824480"/>
            <a:ext cx="3209290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"v 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086475" y="2824480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line.substr(0, 2)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086475" y="2245360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line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982710" y="3403600"/>
            <a:ext cx="3209290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  <a:sym typeface="+mn-ea"/>
              </a:rPr>
              <a:t>0.01 0.03 0.04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86475" y="3403600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line.substr(2)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982710" y="3982720"/>
            <a:ext cx="3209290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  <a:sym typeface="+mn-ea"/>
              </a:rPr>
              <a:t>0.01 0.03 0.04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086475" y="3982720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istringstream s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982710" y="3982720"/>
            <a:ext cx="3209290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  <a:sym typeface="+mn-ea"/>
              </a:rPr>
              <a:t> 0.03 0.04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982710" y="3982720"/>
            <a:ext cx="3209290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  <a:sym typeface="+mn-ea"/>
              </a:rPr>
              <a:t> 0.04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982710" y="3982720"/>
            <a:ext cx="3209290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086475" y="4561840"/>
            <a:ext cx="6105525" cy="459740"/>
            <a:chOff x="9585" y="7184"/>
            <a:chExt cx="9615" cy="724"/>
          </a:xfrm>
        </p:grpSpPr>
        <p:sp>
          <p:nvSpPr>
            <p:cNvPr id="17" name="Text Box 16"/>
            <p:cNvSpPr txBox="1"/>
            <p:nvPr/>
          </p:nvSpPr>
          <p:spPr>
            <a:xfrm>
              <a:off x="9585" y="7184"/>
              <a:ext cx="4561" cy="72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vertex.x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4146" y="7184"/>
              <a:ext cx="5054" cy="7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0.01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86475" y="5140960"/>
            <a:ext cx="6105525" cy="460375"/>
            <a:chOff x="9585" y="7184"/>
            <a:chExt cx="9615" cy="725"/>
          </a:xfrm>
        </p:grpSpPr>
        <p:sp>
          <p:nvSpPr>
            <p:cNvPr id="21" name="Text Box 20"/>
            <p:cNvSpPr txBox="1"/>
            <p:nvPr/>
          </p:nvSpPr>
          <p:spPr>
            <a:xfrm>
              <a:off x="9585" y="7184"/>
              <a:ext cx="4561" cy="72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vertex.y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4146" y="7184"/>
              <a:ext cx="5054" cy="7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0.03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86475" y="5720080"/>
            <a:ext cx="6105525" cy="460375"/>
            <a:chOff x="9585" y="7184"/>
            <a:chExt cx="9615" cy="725"/>
          </a:xfrm>
        </p:grpSpPr>
        <p:sp>
          <p:nvSpPr>
            <p:cNvPr id="25" name="Text Box 24"/>
            <p:cNvSpPr txBox="1"/>
            <p:nvPr/>
          </p:nvSpPr>
          <p:spPr>
            <a:xfrm>
              <a:off x="9585" y="7184"/>
              <a:ext cx="4561" cy="72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vertex.z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4146" y="7184"/>
              <a:ext cx="5054" cy="7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0.04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</p:grpSp>
      <p:sp>
        <p:nvSpPr>
          <p:cNvPr id="13" name="Oval Callout 12"/>
          <p:cNvSpPr/>
          <p:nvPr/>
        </p:nvSpPr>
        <p:spPr>
          <a:xfrm>
            <a:off x="6204585" y="972589"/>
            <a:ext cx="5425440" cy="1044401"/>
          </a:xfrm>
          <a:prstGeom prst="wedgeEllipseCallout">
            <a:avLst>
              <a:gd name="adj1" fmla="val -9667"/>
              <a:gd name="adj2" fmla="val 9539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用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</a:t>
            </a:r>
            <a:r>
              <a:rPr lang="en-US" sz="2400">
                <a:latin typeface="HYTangMeiRen 85W" panose="00020600040101010101" charset="-122"/>
                <a:ea typeface="HYTangMeiRen 85W" panose="00020600040101010101" charset="-122"/>
              </a:rPr>
              <a:t>substr(0, 2)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获取前两个字符，判断确认为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v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指令后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27" name="Oval Callout 26"/>
          <p:cNvSpPr/>
          <p:nvPr/>
        </p:nvSpPr>
        <p:spPr>
          <a:xfrm>
            <a:off x="4940300" y="4337856"/>
            <a:ext cx="5425440" cy="2088806"/>
          </a:xfrm>
          <a:prstGeom prst="wedgeEllipseCallout">
            <a:avLst>
              <a:gd name="adj1" fmla="val 24894"/>
              <a:gd name="adj2" fmla="val -744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用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</a:t>
            </a:r>
            <a:r>
              <a:rPr lang="en-US" sz="2400">
                <a:latin typeface="HYTangMeiRen 85W" panose="00020600040101010101" charset="-122"/>
                <a:ea typeface="HYTangMeiRen 85W" panose="00020600040101010101" charset="-122"/>
              </a:rPr>
              <a:t>substr(2)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获取剩余部分，也就是数据部分的字符串。放入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istringstream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，以便用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&gt;&gt;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读取浮点数值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 bldLvl="0" animBg="1"/>
      <p:bldP spid="13" grpId="0" bldLvl="0" animBg="1"/>
      <p:bldP spid="27" grpId="0" bldLvl="0" animBg="1"/>
      <p:bldP spid="27" grpId="1" bldLvl="0" animBg="1"/>
      <p:bldP spid="13" grpId="1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OBJ </a:t>
            </a:r>
            <a:r>
              <a:rPr lang="zh-CN" altLang="en-US">
                <a:sym typeface="+mn-ea"/>
              </a:rPr>
              <a:t>文件中加载所有模型顶点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6955" y="1105535"/>
            <a:ext cx="5510530" cy="5752465"/>
          </a:xfrm>
          <a:prstGeom prst="rect">
            <a:avLst/>
          </a:prstGeom>
        </p:spPr>
      </p:pic>
      <p:pic>
        <p:nvPicPr>
          <p:cNvPr id="5" name="Picture 4" descr="1612525834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0275" y="0"/>
            <a:ext cx="4911725" cy="68580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5930265" y="941099"/>
            <a:ext cx="3244850" cy="1566486"/>
          </a:xfrm>
          <a:prstGeom prst="wedgeEllipseCallout">
            <a:avLst>
              <a:gd name="adj1" fmla="val 46927"/>
              <a:gd name="adj2" fmla="val 4570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现在是顶点，接下来伺候面片还要再接再厉哦！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认识</a:t>
            </a:r>
            <a:r>
              <a:rPr lang="en-US" altLang="zh-CN">
                <a:sym typeface="+mn-ea"/>
              </a:rPr>
              <a:t> OBJ </a:t>
            </a:r>
            <a:r>
              <a:rPr lang="zh-CN" altLang="en-US">
                <a:sym typeface="+mn-ea"/>
              </a:rPr>
              <a:t>文件格式：面数据</a:t>
            </a:r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414145"/>
            <a:ext cx="4211955" cy="5443855"/>
          </a:xfrm>
          <a:prstGeom prst="rect">
            <a:avLst/>
          </a:prstGeom>
        </p:spPr>
      </p:pic>
      <p:pic>
        <p:nvPicPr>
          <p:cNvPr id="8" name="Picture 7" descr="-7c47aa251f5865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025" y="-15875"/>
            <a:ext cx="5006975" cy="688975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5833110" y="1136785"/>
            <a:ext cx="2769235" cy="1044305"/>
          </a:xfrm>
          <a:prstGeom prst="wedgeEllipseCallout">
            <a:avLst>
              <a:gd name="adj1" fmla="val 63507"/>
              <a:gd name="adj2" fmla="val 3608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小彭老师课程，增好吃鸭！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10" name="Oval Callout 9"/>
          <p:cNvSpPr/>
          <p:nvPr/>
        </p:nvSpPr>
        <p:spPr>
          <a:xfrm>
            <a:off x="2275205" y="1357489"/>
            <a:ext cx="3121660" cy="444782"/>
          </a:xfrm>
          <a:prstGeom prst="wedgeEllipseCallout">
            <a:avLst>
              <a:gd name="adj1" fmla="val -17860"/>
              <a:gd name="adj2" fmla="val 147226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我是第一个顶点！</a:t>
            </a:r>
            <a:endParaRPr lang="zh-CN" altLang="en-US" sz="20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4063365" y="2859264"/>
            <a:ext cx="3121660" cy="444782"/>
          </a:xfrm>
          <a:prstGeom prst="wedgeEllipseCallout">
            <a:avLst>
              <a:gd name="adj1" fmla="val -57796"/>
              <a:gd name="adj2" fmla="val -5834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我是第二个顶点！</a:t>
            </a:r>
            <a:endParaRPr lang="zh-CN" altLang="en-US" sz="20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12" name="Oval Callout 11"/>
          <p:cNvSpPr/>
          <p:nvPr/>
        </p:nvSpPr>
        <p:spPr>
          <a:xfrm>
            <a:off x="1849120" y="4825598"/>
            <a:ext cx="3983990" cy="1305728"/>
          </a:xfrm>
          <a:prstGeom prst="wedgeEllipseCallout">
            <a:avLst>
              <a:gd name="adj1" fmla="val -63962"/>
              <a:gd name="adj2" fmla="val -2273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我是第一个四边形面！我由第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1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个、第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5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个、第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7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个、第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3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个顶点组成！</a:t>
            </a:r>
            <a:endParaRPr lang="zh-CN" altLang="en-US" sz="20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sym typeface="+mn-ea"/>
              </a:rPr>
              <a:t>从</a:t>
            </a:r>
            <a:r>
              <a:rPr lang="en-US" altLang="zh-CN">
                <a:sym typeface="+mn-ea"/>
              </a:rPr>
              <a:t> OBJ </a:t>
            </a:r>
            <a:r>
              <a:rPr lang="zh-CN" altLang="en-US">
                <a:sym typeface="+mn-ea"/>
              </a:rPr>
              <a:t>文件格式，看多边形</a:t>
            </a:r>
            <a:r>
              <a:rPr lang="zh-CN">
                <a:sym typeface="+mn-ea"/>
              </a:rPr>
              <a:t>网格数据结构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545965"/>
          </a:xfrm>
        </p:spPr>
        <p:txBody>
          <a:bodyPr/>
          <a:p>
            <a:r>
              <a:rPr lang="en-US"/>
              <a:t>vertices </a:t>
            </a:r>
            <a:r>
              <a:rPr lang="zh-CN" altLang="en-US"/>
              <a:t>是</a:t>
            </a:r>
            <a:r>
              <a:rPr lang="en-US" altLang="zh-CN"/>
              <a:t> vector&lt;array&lt;float, 3&gt;&gt;</a:t>
            </a:r>
            <a:r>
              <a:rPr lang="zh-CN" altLang="en-US"/>
              <a:t>，每个顶点有三个</a:t>
            </a:r>
            <a:r>
              <a:rPr lang="en-US" altLang="zh-CN"/>
              <a:t> float</a:t>
            </a:r>
            <a:r>
              <a:rPr lang="zh-CN" altLang="en-US"/>
              <a:t>，分别为</a:t>
            </a:r>
            <a:r>
              <a:rPr lang="en-US" altLang="zh-CN"/>
              <a:t> x, y, z </a:t>
            </a:r>
            <a:r>
              <a:rPr lang="zh-CN" altLang="en-US"/>
              <a:t>表示顶点坐标。</a:t>
            </a:r>
            <a:endParaRPr lang="zh-CN" altLang="en-US"/>
          </a:p>
          <a:p>
            <a:r>
              <a:rPr lang="en-US" sz="2200">
                <a:latin typeface="HYXuanSong 75S" panose="00020600040101010101" charset="-122"/>
                <a:ea typeface="HYXuanSong 75S" panose="00020600040101010101" charset="-122"/>
              </a:rPr>
              <a:t>v -1.000000 1.000000 1.000000</a:t>
            </a:r>
            <a:endParaRPr lang="en-US" sz="2200">
              <a:latin typeface="HYXuanSong 75S" panose="00020600040101010101" charset="-122"/>
              <a:ea typeface="HYXuanSong 75S" panose="00020600040101010101" charset="-122"/>
            </a:endParaRPr>
          </a:p>
          <a:p>
            <a:r>
              <a:rPr lang="en-US" sz="2200">
                <a:latin typeface="HYXuanSong 75S" panose="00020600040101010101" charset="-122"/>
                <a:ea typeface="HYXuanSong 75S" panose="00020600040101010101" charset="-122"/>
              </a:rPr>
              <a:t>v -1.000000 -1.000000 1.000000</a:t>
            </a:r>
            <a:endParaRPr lang="en-US" sz="2200">
              <a:latin typeface="HYXuanSong 75S" panose="00020600040101010101" charset="-122"/>
              <a:ea typeface="HYXuanSong 75S" panose="00020600040101010101" charset="-122"/>
            </a:endParaRPr>
          </a:p>
          <a:p>
            <a:r>
              <a:rPr lang="en-US" sz="2200">
                <a:latin typeface="HYXuanSong 75S" panose="00020600040101010101" charset="-122"/>
                <a:ea typeface="HYXuanSong 75S" panose="00020600040101010101" charset="-122"/>
              </a:rPr>
              <a:t>v 1.000000 -1.000000 1.000000</a:t>
            </a:r>
            <a:endParaRPr lang="en-US" sz="2200">
              <a:latin typeface="HYXuanSong 75S" panose="00020600040101010101" charset="-122"/>
              <a:ea typeface="HYXuanSong 75S" panose="00020600040101010101" charset="-122"/>
            </a:endParaRPr>
          </a:p>
          <a:p>
            <a:r>
              <a:rPr lang="en-US" sz="2200">
                <a:latin typeface="HYXuanSong 75S" panose="00020600040101010101" charset="-122"/>
                <a:ea typeface="HYXuanSong 75S" panose="00020600040101010101" charset="-122"/>
              </a:rPr>
              <a:t>v 1.000000 1.000000 1.000000</a:t>
            </a:r>
            <a:endParaRPr lang="en-US" sz="2200">
              <a:latin typeface="HYXuanSong 75S" panose="00020600040101010101" charset="-122"/>
              <a:ea typeface="HYXuanSong 75S" panose="00020600040101010101" charset="-122"/>
            </a:endParaRPr>
          </a:p>
          <a:p>
            <a:r>
              <a:rPr lang="en-US"/>
              <a:t>faces </a:t>
            </a:r>
            <a:r>
              <a:rPr lang="zh-CN" altLang="en-US"/>
              <a:t>是</a:t>
            </a:r>
            <a:r>
              <a:rPr lang="en-US" altLang="zh-CN"/>
              <a:t> vector&lt;vector&lt;int&gt;&gt;</a:t>
            </a:r>
            <a:r>
              <a:rPr lang="zh-CN" altLang="en-US"/>
              <a:t>，每个</a:t>
            </a:r>
            <a:r>
              <a:rPr lang="en-US" altLang="zh-CN"/>
              <a:t> n </a:t>
            </a:r>
            <a:r>
              <a:rPr lang="zh-CN" altLang="en-US"/>
              <a:t>边形面，由</a:t>
            </a:r>
            <a:r>
              <a:rPr lang="en-US" altLang="zh-CN"/>
              <a:t> n </a:t>
            </a:r>
            <a:r>
              <a:rPr lang="zh-CN" altLang="en-US"/>
              <a:t>个顶点的下标（</a:t>
            </a:r>
            <a:r>
              <a:rPr lang="en-US" altLang="zh-CN"/>
              <a:t>int</a:t>
            </a:r>
            <a:r>
              <a:rPr lang="zh-CN" altLang="en-US"/>
              <a:t>）构成。</a:t>
            </a:r>
            <a:endParaRPr lang="zh-CN" altLang="en-US"/>
          </a:p>
          <a:p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</a:rPr>
              <a:t>f 1 2 3 4        // 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</a:rPr>
              <a:t>由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</a:rPr>
              <a:t> 1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</a:rPr>
              <a:t>、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</a:rPr>
              <a:t>2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</a:rPr>
              <a:t>、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</a:rPr>
              <a:t>3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</a:rPr>
              <a:t>、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</a:rPr>
              <a:t>4 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</a:rPr>
              <a:t>号顶点构成一个四边形面</a:t>
            </a:r>
            <a:endParaRPr lang="zh-CN" altLang="en-US" sz="2200">
              <a:latin typeface="HYXuanSong 75S" panose="00020600040101010101" charset="-122"/>
              <a:ea typeface="HYXuanSong 75S" panose="00020600040101010101" charset="-122"/>
              <a:cs typeface="HYXuanSong 75S" panose="00020600040101010101" charset="-122"/>
            </a:endParaRPr>
          </a:p>
          <a:p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f 1 2 3           // 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由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 1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、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2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、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3 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号顶点构成一个三角形面</a:t>
            </a:r>
            <a:endParaRPr lang="zh-CN" altLang="en-US" sz="2200">
              <a:latin typeface="HYXuanSong 75S" panose="00020600040101010101" charset="-122"/>
              <a:ea typeface="HYXuanSong 75S" panose="00020600040101010101" charset="-122"/>
              <a:cs typeface="HYXuanSong 75S" panose="00020600040101010101" charset="-122"/>
              <a:sym typeface="+mn-ea"/>
            </a:endParaRPr>
          </a:p>
          <a:p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f 1 3 4           // 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由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 1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、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3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、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4 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号顶点构成一个三角形面</a:t>
            </a:r>
            <a:endParaRPr lang="zh-CN" altLang="en-US" sz="2200">
              <a:latin typeface="HYXuanSong 75S" panose="00020600040101010101" charset="-122"/>
              <a:ea typeface="HYXuanSong 75S" panose="00020600040101010101" charset="-122"/>
              <a:cs typeface="HYXuanSong 75S" panose="00020600040101010101" charset="-122"/>
              <a:sym typeface="+mn-ea"/>
            </a:endParaRPr>
          </a:p>
          <a:p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f 1 3              //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 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由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 1 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号和</a:t>
            </a:r>
            <a:r>
              <a:rPr lang="en-US" altLang="zh-CN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 3 </a:t>
            </a:r>
            <a:r>
              <a:rPr lang="zh-CN" altLang="en-US" sz="2200">
                <a:latin typeface="HYXuanSong 75S" panose="00020600040101010101" charset="-122"/>
                <a:ea typeface="HYXuanSong 75S" panose="00020600040101010101" charset="-122"/>
                <a:cs typeface="HYXuanSong 75S" panose="00020600040101010101" charset="-122"/>
                <a:sym typeface="+mn-ea"/>
              </a:rPr>
              <a:t>号顶点连成一条线段</a:t>
            </a:r>
            <a:endParaRPr lang="zh-CN" altLang="en-US" sz="2200">
              <a:latin typeface="HYXuanSong 75S" panose="00020600040101010101" charset="-122"/>
              <a:ea typeface="HYXuanSong 75S" panose="00020600040101010101" charset="-122"/>
              <a:cs typeface="HYXuanSong 75S" panose="00020600040101010101" charset="-122"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8051800" y="4336415"/>
            <a:ext cx="422910" cy="405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7609205" y="4730750"/>
            <a:ext cx="442595" cy="423545"/>
          </a:xfrm>
          <a:prstGeom prst="rt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0800000">
            <a:off x="7609205" y="5241290"/>
            <a:ext cx="441960" cy="423545"/>
          </a:xfrm>
          <a:prstGeom prst="rt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113270" y="5600065"/>
            <a:ext cx="441960" cy="42354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5857875" y="2595880"/>
            <a:ext cx="1083310" cy="886460"/>
            <a:chOff x="9377" y="4079"/>
            <a:chExt cx="1161" cy="9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1" p14:bwMode="auto">
              <p14:nvContentPartPr>
                <p14:cNvPr id="8" name="Ink 7"/>
                <p14:cNvContentPartPr/>
                <p14:nvPr/>
              </p14:nvContentPartPr>
              <p14:xfrm>
                <a:off x="9497" y="4099"/>
                <a:ext cx="20" cy="160"/>
              </p14:xfrm>
            </p:contentPart>
          </mc:Choice>
          <mc:Fallback xmlns="">
            <p:pic>
              <p:nvPicPr>
                <p:cNvPr id="8" name="Ink 7"/>
              </p:nvPicPr>
              <p:blipFill>
                <a:blip r:embed="rId2"/>
              </p:blipFill>
              <p:spPr>
                <a:xfrm>
                  <a:off x="9497" y="4099"/>
                  <a:ext cx="20" cy="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3" p14:bwMode="auto">
              <p14:nvContentPartPr>
                <p14:cNvPr id="9" name="Ink 8"/>
                <p14:cNvContentPartPr/>
                <p14:nvPr/>
              </p14:nvContentPartPr>
              <p14:xfrm>
                <a:off x="9377" y="4799"/>
                <a:ext cx="180" cy="160"/>
              </p14:xfrm>
            </p:contentPart>
          </mc:Choice>
          <mc:Fallback xmlns="">
            <p:pic>
              <p:nvPicPr>
                <p:cNvPr id="9" name="Ink 8"/>
              </p:nvPicPr>
              <p:blipFill>
                <a:blip r:embed="rId4"/>
              </p:blipFill>
              <p:spPr>
                <a:xfrm>
                  <a:off x="9377" y="4799"/>
                  <a:ext cx="180" cy="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5" p14:bwMode="auto">
              <p14:nvContentPartPr>
                <p14:cNvPr id="10" name="Ink 9"/>
                <p14:cNvContentPartPr/>
                <p14:nvPr/>
              </p14:nvContentPartPr>
              <p14:xfrm>
                <a:off x="10388" y="4819"/>
                <a:ext cx="130" cy="211"/>
              </p14:xfrm>
            </p:contentPart>
          </mc:Choice>
          <mc:Fallback xmlns="">
            <p:pic>
              <p:nvPicPr>
                <p:cNvPr id="10" name="Ink 9"/>
              </p:nvPicPr>
              <p:blipFill>
                <a:blip r:embed="rId6"/>
              </p:blipFill>
              <p:spPr>
                <a:xfrm>
                  <a:off x="10388" y="4819"/>
                  <a:ext cx="130" cy="211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7" p14:bwMode="auto">
              <p14:nvContentPartPr>
                <p14:cNvPr id="11" name="Ink 10"/>
                <p14:cNvContentPartPr/>
                <p14:nvPr/>
              </p14:nvContentPartPr>
              <p14:xfrm>
                <a:off x="10378" y="4079"/>
                <a:ext cx="160" cy="15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8"/>
              </p:blipFill>
              <p:spPr>
                <a:xfrm>
                  <a:off x="10378" y="4079"/>
                  <a:ext cx="160" cy="15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9" p14:bwMode="auto">
              <p14:nvContentPartPr>
                <p14:cNvPr id="12" name="Ink 11"/>
                <p14:cNvContentPartPr/>
                <p14:nvPr/>
              </p14:nvContentPartPr>
              <p14:xfrm>
                <a:off x="10508" y="4089"/>
                <a:ext cx="10" cy="19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10"/>
              </p:blipFill>
              <p:spPr>
                <a:xfrm>
                  <a:off x="10508" y="4089"/>
                  <a:ext cx="10" cy="19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14" name="Ink 13"/>
              <p14:cNvContentPartPr/>
              <p14:nvPr/>
            </p14:nvContentPartPr>
            <p14:xfrm>
              <a:off x="6118225" y="2700655"/>
              <a:ext cx="514350" cy="527685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2"/>
            </p:blipFill>
            <p:spPr>
              <a:xfrm>
                <a:off x="6118225" y="2700655"/>
                <a:ext cx="514350" cy="52768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0" name="Ink 19"/>
              <p14:cNvContentPartPr/>
              <p14:nvPr/>
            </p14:nvContentPartPr>
            <p14:xfrm>
              <a:off x="1003300" y="5147945"/>
              <a:ext cx="845185" cy="2540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14"/>
            </p:blipFill>
            <p:spPr>
              <a:xfrm>
                <a:off x="1003300" y="5147945"/>
                <a:ext cx="845185" cy="25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1" name="Ink 20"/>
              <p14:cNvContentPartPr/>
              <p14:nvPr/>
            </p14:nvContentPartPr>
            <p14:xfrm>
              <a:off x="6066790" y="2618105"/>
              <a:ext cx="648335" cy="711835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16"/>
            </p:blipFill>
            <p:spPr>
              <a:xfrm>
                <a:off x="6066790" y="2618105"/>
                <a:ext cx="648335" cy="7118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2" name="Ink 21"/>
              <p14:cNvContentPartPr/>
              <p14:nvPr/>
            </p14:nvContentPartPr>
            <p14:xfrm>
              <a:off x="984250" y="4671060"/>
              <a:ext cx="1067435" cy="5080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18"/>
            </p:blipFill>
            <p:spPr>
              <a:xfrm>
                <a:off x="984250" y="4671060"/>
                <a:ext cx="1067435" cy="50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3" name="Ink 22"/>
              <p14:cNvContentPartPr/>
              <p14:nvPr/>
            </p14:nvContentPartPr>
            <p14:xfrm>
              <a:off x="1009650" y="5548630"/>
              <a:ext cx="768985" cy="635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20"/>
            </p:blipFill>
            <p:spPr>
              <a:xfrm>
                <a:off x="1009650" y="5548630"/>
                <a:ext cx="768985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24" name="Ink 23"/>
              <p14:cNvContentPartPr/>
              <p14:nvPr/>
            </p14:nvContentPartPr>
            <p14:xfrm>
              <a:off x="6175375" y="2637155"/>
              <a:ext cx="476250" cy="495935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22"/>
            </p:blipFill>
            <p:spPr>
              <a:xfrm>
                <a:off x="6175375" y="2637155"/>
                <a:ext cx="476250" cy="495935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3" p14:bwMode="auto">
            <p14:nvContentPartPr>
              <p14:cNvPr id="25" name="Ink 24"/>
              <p14:cNvContentPartPr/>
              <p14:nvPr/>
            </p14:nvContentPartPr>
            <p14:xfrm>
              <a:off x="1016000" y="5974080"/>
              <a:ext cx="553085" cy="3175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24"/>
            </p:blipFill>
            <p:spPr>
              <a:xfrm>
                <a:off x="1016000" y="5974080"/>
                <a:ext cx="553085" cy="31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5" p14:bwMode="auto">
            <p14:nvContentPartPr>
              <p14:cNvPr id="26" name="Ink 25"/>
              <p14:cNvContentPartPr/>
              <p14:nvPr/>
            </p14:nvContentPartPr>
            <p14:xfrm>
              <a:off x="6207125" y="2675255"/>
              <a:ext cx="374650" cy="464185"/>
            </p14:xfrm>
          </p:contentPart>
        </mc:Choice>
        <mc:Fallback xmlns="">
          <p:pic>
            <p:nvPicPr>
              <p:cNvPr id="26" name="Ink 25"/>
            </p:nvPicPr>
            <p:blipFill>
              <a:blip r:embed="rId26"/>
            </p:blipFill>
            <p:spPr>
              <a:xfrm>
                <a:off x="6207125" y="2675255"/>
                <a:ext cx="374650" cy="464185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avatararchibate-206405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6565" y="4012565"/>
            <a:ext cx="2845435" cy="2845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认识三角形网格数据结构</a:t>
            </a:r>
            <a:endParaRPr lang="zh-C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240" y="1727200"/>
            <a:ext cx="7208520" cy="4548505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7087235" y="2827457"/>
            <a:ext cx="4699000" cy="1048147"/>
          </a:xfrm>
          <a:prstGeom prst="wedgeEllipseCallout">
            <a:avLst>
              <a:gd name="adj1" fmla="val 16905"/>
              <a:gd name="adj2" fmla="val 99828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en-US" sz="2400">
                <a:latin typeface="HYTangMeiRen 85W" panose="00020600040101010101" charset="-122"/>
                <a:ea typeface="HYTangMeiRen 85W" panose="00020600040101010101" charset="-122"/>
              </a:rPr>
              <a:t>Vertex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的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x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、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y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、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z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是顶点在三维空间中的坐标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3" name="Oval Callout 2"/>
          <p:cNvSpPr/>
          <p:nvPr/>
        </p:nvSpPr>
        <p:spPr>
          <a:xfrm>
            <a:off x="4523740" y="4361266"/>
            <a:ext cx="5165090" cy="1044403"/>
          </a:xfrm>
          <a:prstGeom prst="wedgeEllipseCallout">
            <a:avLst>
              <a:gd name="adj1" fmla="val 50417"/>
              <a:gd name="adj2" fmla="val 52501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而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</a:t>
            </a:r>
            <a:r>
              <a:rPr lang="en-US" sz="2400">
                <a:latin typeface="HYTangMeiRen 85W" panose="00020600040101010101" charset="-122"/>
                <a:ea typeface="HYTangMeiRen 85W" panose="00020600040101010101" charset="-122"/>
              </a:rPr>
              <a:t>Face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的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a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、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b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、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c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则是三角形三个顶点的编号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12526 -0.0012037 " pathEditMode="relative" rAng="0" ptsTypes="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9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课程特点：使用生动形象动画演示图形学枯燥概念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6770" y="1272540"/>
            <a:ext cx="9928860" cy="5585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217930"/>
            <a:ext cx="10012680" cy="56400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" y="1270000"/>
            <a:ext cx="9980295" cy="558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240" y="927735"/>
            <a:ext cx="3032760" cy="5935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1212850"/>
            <a:ext cx="10006965" cy="5645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070" y="1125855"/>
            <a:ext cx="10175240" cy="573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25" y="999490"/>
            <a:ext cx="9327515" cy="58585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675" y="1104900"/>
            <a:ext cx="10194290" cy="57588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950" y="1096645"/>
            <a:ext cx="10279380" cy="5767070"/>
          </a:xfrm>
          <a:prstGeom prst="rect">
            <a:avLst/>
          </a:prstGeom>
        </p:spPr>
      </p:pic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0"/>
                            </p:stCondLst>
                            <p:childTnLst>
                              <p:par>
                                <p:cTn id="41" presetID="2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16773056027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3300" y="0"/>
            <a:ext cx="4838700" cy="68580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5674360" y="2276988"/>
            <a:ext cx="3407410" cy="1566154"/>
          </a:xfrm>
          <a:prstGeom prst="wedgeEllipseCallout">
            <a:avLst>
              <a:gd name="adj1" fmla="val 37439"/>
              <a:gd name="adj2" fmla="val -59442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嗯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...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这节课的话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...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暂时不用去考虑法线和纹理哦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OBJ </a:t>
            </a:r>
            <a:r>
              <a:rPr lang="zh-CN" altLang="en-US"/>
              <a:t>格式有时候还会包含法线（</a:t>
            </a:r>
            <a:r>
              <a:rPr lang="en-US" altLang="zh-CN"/>
              <a:t>vn</a:t>
            </a:r>
            <a:r>
              <a:rPr lang="zh-CN" altLang="en-US"/>
              <a:t>）和纹理坐标（</a:t>
            </a:r>
            <a:r>
              <a:rPr lang="en-US" altLang="zh-CN"/>
              <a:t>vt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195" y="1390650"/>
            <a:ext cx="1963420" cy="5467350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>
          <a:xfrm>
            <a:off x="0" y="3712636"/>
            <a:ext cx="4490720" cy="2611538"/>
          </a:xfrm>
          <a:prstGeom prst="wedgeEllipseCallout">
            <a:avLst>
              <a:gd name="adj1" fmla="val 39408"/>
              <a:gd name="adj2" fmla="val 4930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000">
                <a:latin typeface="HYTangMeiRen 85W" panose="00020600040101010101" charset="-122"/>
                <a:ea typeface="HYTangMeiRen 85W" panose="00020600040101010101" charset="-122"/>
              </a:rPr>
              <a:t>虽说我们不去解析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vn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和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vt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就可以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...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但可恶的是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f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指令会因此产生变化：原本只有一个整数（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v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编号），会变成由斜杠分割的三个整数（分别为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v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、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vn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、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vt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的编号）</a:t>
            </a:r>
            <a:endParaRPr lang="zh-CN" altLang="en-US" sz="20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5674360" y="5052059"/>
            <a:ext cx="5163185" cy="1343028"/>
          </a:xfrm>
          <a:prstGeom prst="wedgeEllipseCallout">
            <a:avLst>
              <a:gd name="adj1" fmla="val -57214"/>
              <a:gd name="adj2" fmla="val 3091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000">
                <a:latin typeface="HYTangMeiRen 85W" panose="00020600040101010101" charset="-122"/>
                <a:ea typeface="HYTangMeiRen 85W" panose="00020600040101010101" charset="-122"/>
              </a:rPr>
              <a:t>由于我们只想要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v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的部分，只需要斜杠分割的第一个数就行，</a:t>
            </a:r>
            <a:r>
              <a:rPr lang="zh-CN" sz="2000">
                <a:latin typeface="HYTangMeiRen 85W" panose="00020600040101010101" charset="-122"/>
                <a:ea typeface="HYTangMeiRen 85W" panose="00020600040101010101" charset="-122"/>
              </a:rPr>
              <a:t>例如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6/7/4 </a:t>
            </a:r>
            <a:r>
              <a:rPr lang="zh-CN" altLang="en-US" sz="2000">
                <a:latin typeface="HYTangMeiRen 85W" panose="00020600040101010101" charset="-122"/>
                <a:ea typeface="HYTangMeiRen 85W" panose="00020600040101010101" charset="-122"/>
              </a:rPr>
              <a:t>我们只需要其中的</a:t>
            </a:r>
            <a:r>
              <a:rPr lang="en-US" altLang="zh-CN" sz="2000">
                <a:latin typeface="HYTangMeiRen 85W" panose="00020600040101010101" charset="-122"/>
                <a:ea typeface="HYTangMeiRen 85W" panose="00020600040101010101" charset="-122"/>
              </a:rPr>
              <a:t> 6</a:t>
            </a:r>
            <a:endParaRPr lang="en-US" altLang="zh-CN" sz="20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1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200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" presetID="27" presetClass="entr" presetSubtype="0" fill="hold" grpId="0" nodeType="afterEffect">
                                  <p:stCondLst>
                                    <p:cond delay="14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" grpId="0" bldLvl="0" animBg="1"/>
      <p:bldP spid="6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565275"/>
            <a:ext cx="7678420" cy="529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OBJ </a:t>
            </a:r>
            <a:r>
              <a:rPr lang="zh-CN" altLang="en-US">
                <a:sym typeface="+mn-ea"/>
              </a:rPr>
              <a:t>格式中加载三角形面</a:t>
            </a:r>
            <a:endParaRPr lang="en-US" altLang="zh-CN">
              <a:sym typeface="+mn-ea"/>
            </a:endParaRPr>
          </a:p>
        </p:txBody>
      </p:sp>
      <p:pic>
        <p:nvPicPr>
          <p:cNvPr id="13" name="Picture 12" descr="Singer_1676609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35" y="3543935"/>
            <a:ext cx="3314065" cy="3314065"/>
          </a:xfrm>
          <a:prstGeom prst="rect">
            <a:avLst/>
          </a:prstGeom>
        </p:spPr>
      </p:pic>
      <p:sp>
        <p:nvSpPr>
          <p:cNvPr id="23" name="Oval Callout 22"/>
          <p:cNvSpPr/>
          <p:nvPr/>
        </p:nvSpPr>
        <p:spPr>
          <a:xfrm>
            <a:off x="6337300" y="2388758"/>
            <a:ext cx="4601845" cy="1566134"/>
          </a:xfrm>
          <a:prstGeom prst="wedgeEllipseCallout">
            <a:avLst>
              <a:gd name="adj1" fmla="val 38129"/>
              <a:gd name="adj2" fmla="val 7015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呜呜呜～这个也好户砸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...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那么解说的事</a:t>
            </a:r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小彭老师拜托辣！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3" grpId="1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565275"/>
            <a:ext cx="7678420" cy="5292725"/>
          </a:xfrm>
          <a:prstGeom prst="rect">
            <a:avLst/>
          </a:prstGeom>
        </p:spPr>
      </p:pic>
      <p:sp>
        <p:nvSpPr>
          <p:cNvPr id="12" name="Rectangles 11"/>
          <p:cNvSpPr/>
          <p:nvPr/>
        </p:nvSpPr>
        <p:spPr>
          <a:xfrm>
            <a:off x="0" y="3475990"/>
            <a:ext cx="7678420" cy="3382645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从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OBJ </a:t>
            </a:r>
            <a:r>
              <a:rPr lang="zh-CN" altLang="en-US">
                <a:sym typeface="+mn-ea"/>
              </a:rPr>
              <a:t>格式中加载三角形面</a:t>
            </a:r>
            <a:endParaRPr lang="en-US" altLang="zh-CN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917940" y="235394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"f 1/1/1 2/2/2 3/3/3"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917940" y="293306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"f 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021705" y="2933065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line.substr(0, 2)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021705" y="2353945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line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917940" y="351218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  <a:sym typeface="+mn-ea"/>
              </a:rPr>
              <a:t>1/1/1 2/2/2 3/3/3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21705" y="3512185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line.substr(2)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8896350" y="409130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  <a:sym typeface="+mn-ea"/>
              </a:rPr>
              <a:t>"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  <a:sym typeface="+mn-ea"/>
              </a:rPr>
              <a:t>1/1/1 2/2/2 3/3/3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021705" y="4091305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istringstream s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907145" y="4091305"/>
            <a:ext cx="328485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  <a:sym typeface="+mn-ea"/>
              </a:rPr>
              <a:t> 2/2/2 3/3/3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906510" y="4091305"/>
            <a:ext cx="3285490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  <a:sym typeface="+mn-ea"/>
              </a:rPr>
              <a:t> 3/3/3</a:t>
            </a:r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8907145" y="4091305"/>
            <a:ext cx="3285490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021705" y="4670425"/>
            <a:ext cx="6202680" cy="460375"/>
            <a:chOff x="9585" y="7184"/>
            <a:chExt cx="9768" cy="725"/>
          </a:xfrm>
        </p:grpSpPr>
        <p:sp>
          <p:nvSpPr>
            <p:cNvPr id="17" name="Text Box 16"/>
            <p:cNvSpPr txBox="1"/>
            <p:nvPr/>
          </p:nvSpPr>
          <p:spPr>
            <a:xfrm>
              <a:off x="9585" y="7184"/>
              <a:ext cx="4561" cy="72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sa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  <p:sp>
          <p:nvSpPr>
            <p:cNvPr id="18" name="Text Box 17"/>
            <p:cNvSpPr txBox="1"/>
            <p:nvPr/>
          </p:nvSpPr>
          <p:spPr>
            <a:xfrm>
              <a:off x="14146" y="7184"/>
              <a:ext cx="5207" cy="7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1/1/1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21705" y="5249545"/>
            <a:ext cx="6202680" cy="460375"/>
            <a:chOff x="9585" y="7184"/>
            <a:chExt cx="9768" cy="725"/>
          </a:xfrm>
        </p:grpSpPr>
        <p:sp>
          <p:nvSpPr>
            <p:cNvPr id="21" name="Text Box 20"/>
            <p:cNvSpPr txBox="1"/>
            <p:nvPr/>
          </p:nvSpPr>
          <p:spPr>
            <a:xfrm>
              <a:off x="9585" y="7184"/>
              <a:ext cx="4561" cy="72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sb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  <p:sp>
          <p:nvSpPr>
            <p:cNvPr id="22" name="Text Box 21"/>
            <p:cNvSpPr txBox="1"/>
            <p:nvPr/>
          </p:nvSpPr>
          <p:spPr>
            <a:xfrm>
              <a:off x="14146" y="7184"/>
              <a:ext cx="5207" cy="7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2/2/2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021705" y="5828665"/>
            <a:ext cx="6202680" cy="460375"/>
            <a:chOff x="9585" y="7184"/>
            <a:chExt cx="9768" cy="725"/>
          </a:xfrm>
        </p:grpSpPr>
        <p:sp>
          <p:nvSpPr>
            <p:cNvPr id="25" name="Text Box 24"/>
            <p:cNvSpPr txBox="1"/>
            <p:nvPr/>
          </p:nvSpPr>
          <p:spPr>
            <a:xfrm>
              <a:off x="9585" y="7184"/>
              <a:ext cx="4561" cy="72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sc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  <p:sp>
          <p:nvSpPr>
            <p:cNvPr id="26" name="Text Box 25"/>
            <p:cNvSpPr txBox="1"/>
            <p:nvPr/>
          </p:nvSpPr>
          <p:spPr>
            <a:xfrm>
              <a:off x="14146" y="7184"/>
              <a:ext cx="5207" cy="725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en-US" sz="2400">
                  <a:latin typeface="HYTangMeiRen 45W" panose="00020600040101010101" charset="-122"/>
                  <a:ea typeface="HYTangMeiRen 45W" panose="00020600040101010101" charset="-122"/>
                </a:rPr>
                <a:t>3/3/3</a:t>
              </a:r>
              <a:endParaRPr lang="en-US" sz="2400">
                <a:latin typeface="HYTangMeiRen 45W" panose="00020600040101010101" charset="-122"/>
                <a:ea typeface="HYTangMeiRen 45W" panose="0002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4" grpId="0" bldLvl="0" animBg="1"/>
      <p:bldP spid="14" grpId="1" bldLvl="0" animBg="1"/>
      <p:bldP spid="15" grpId="0" bldLvl="0" animBg="1"/>
      <p:bldP spid="15" grpId="1" bldLvl="0" animBg="1"/>
      <p:bldP spid="16" grpId="0" bldLvl="0" animBg="1"/>
      <p:bldP spid="12" grpId="0" bldLvl="0" animBg="1"/>
      <p:bldP spid="7" grpId="0" bldLvl="0" animBg="1"/>
      <p:bldP spid="3" grpId="0" bldLvl="0" animBg="1"/>
      <p:bldP spid="6" grpId="0" bldLvl="0" animBg="1"/>
      <p:bldP spid="4" grpId="0" bldLvl="0" animBg="1"/>
      <p:bldP spid="9" grpId="0" bldLvl="0" animBg="1"/>
      <p:bldP spid="8" grpId="0" bldLvl="0" animBg="1"/>
      <p:bldP spid="11" grpId="0" bldLvl="0" animBg="1"/>
      <p:bldP spid="10" grpId="1" bldLvl="0" animBg="1"/>
      <p:bldP spid="12" grpId="1" bldLvl="0" animBg="1"/>
      <p:bldP spid="3" grpId="1" bldLvl="0" animBg="1"/>
      <p:bldP spid="4" grpId="1" bldLvl="0" animBg="1"/>
      <p:bldP spid="6" grpId="1" bldLvl="0" animBg="1"/>
      <p:bldP spid="7" grpId="1" bldLvl="0" animBg="1"/>
      <p:bldP spid="8" grpId="1" bldLvl="0" animBg="1"/>
      <p:bldP spid="9" grpId="1" bldLvl="0" animBg="1"/>
      <p:bldP spid="10" grpId="2" bldLvl="0" animBg="1"/>
      <p:bldP spid="11" grpId="1" bldLvl="0" animBg="1"/>
      <p:bldP spid="14" grpId="2" bldLvl="0" animBg="1"/>
      <p:bldP spid="15" grpId="2" bldLvl="0" animBg="1"/>
      <p:bldP spid="16" grpId="1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565275"/>
            <a:ext cx="7678420" cy="5292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 </a:t>
            </a:r>
            <a:r>
              <a:rPr lang="en-US"/>
              <a:t>OBJ </a:t>
            </a:r>
            <a:r>
              <a:rPr lang="zh-CN" altLang="en-US"/>
              <a:t>格式中加载</a:t>
            </a:r>
            <a:r>
              <a:rPr lang="zh-CN" altLang="en-US">
                <a:sym typeface="+mn-ea"/>
              </a:rPr>
              <a:t>三角形面</a:t>
            </a:r>
            <a:endParaRPr lang="zh-CN" altLang="en-US"/>
          </a:p>
        </p:txBody>
      </p:sp>
      <p:sp>
        <p:nvSpPr>
          <p:cNvPr id="13" name="Rectangles 12"/>
          <p:cNvSpPr/>
          <p:nvPr/>
        </p:nvSpPr>
        <p:spPr>
          <a:xfrm>
            <a:off x="0" y="1584325"/>
            <a:ext cx="7678420" cy="1930400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6021705" y="2353945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istringstream(sa)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27" name="Text Box 26"/>
          <p:cNvSpPr txBox="1"/>
          <p:nvPr/>
        </p:nvSpPr>
        <p:spPr>
          <a:xfrm>
            <a:off x="8917940" y="235394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"1/1/1"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6021705" y="2968625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face.a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30" name="Text Box 29"/>
          <p:cNvSpPr txBox="1"/>
          <p:nvPr/>
        </p:nvSpPr>
        <p:spPr>
          <a:xfrm>
            <a:off x="8917940" y="296862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1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31" name="Text Box 30"/>
          <p:cNvSpPr txBox="1"/>
          <p:nvPr/>
        </p:nvSpPr>
        <p:spPr>
          <a:xfrm>
            <a:off x="8917940" y="235394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"/1/1"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32" name="Text Box 31"/>
          <p:cNvSpPr txBox="1"/>
          <p:nvPr/>
        </p:nvSpPr>
        <p:spPr>
          <a:xfrm>
            <a:off x="6021705" y="2353945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istringstream(sb)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33" name="Text Box 32"/>
          <p:cNvSpPr txBox="1"/>
          <p:nvPr/>
        </p:nvSpPr>
        <p:spPr>
          <a:xfrm>
            <a:off x="8917940" y="235394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"2/2/2"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34" name="Text Box 33"/>
          <p:cNvSpPr txBox="1"/>
          <p:nvPr/>
        </p:nvSpPr>
        <p:spPr>
          <a:xfrm>
            <a:off x="6021705" y="2968625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face.b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35" name="Text Box 34"/>
          <p:cNvSpPr txBox="1"/>
          <p:nvPr/>
        </p:nvSpPr>
        <p:spPr>
          <a:xfrm>
            <a:off x="8917940" y="296862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2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36" name="Text Box 35"/>
          <p:cNvSpPr txBox="1"/>
          <p:nvPr/>
        </p:nvSpPr>
        <p:spPr>
          <a:xfrm>
            <a:off x="8917940" y="235394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"/2/2"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6021705" y="2353945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istringstream(sc)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8917940" y="235394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"3/3/3"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6021705" y="2968625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face.c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8917940" y="296862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3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41" name="Text Box 40"/>
          <p:cNvSpPr txBox="1"/>
          <p:nvPr/>
        </p:nvSpPr>
        <p:spPr>
          <a:xfrm>
            <a:off x="8917940" y="235394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"/3/3"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42" name="Rectangles 41"/>
          <p:cNvSpPr/>
          <p:nvPr/>
        </p:nvSpPr>
        <p:spPr>
          <a:xfrm>
            <a:off x="0" y="4646295"/>
            <a:ext cx="7678420" cy="2211705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3" name="Text Box 42"/>
          <p:cNvSpPr txBox="1"/>
          <p:nvPr/>
        </p:nvSpPr>
        <p:spPr>
          <a:xfrm>
            <a:off x="3590925" y="5024755"/>
            <a:ext cx="2896235" cy="4603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face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44" name="Text Box 43"/>
          <p:cNvSpPr txBox="1"/>
          <p:nvPr/>
        </p:nvSpPr>
        <p:spPr>
          <a:xfrm>
            <a:off x="6487160" y="502475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1, 2, 3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sp>
        <p:nvSpPr>
          <p:cNvPr id="45" name="Rectangles 44"/>
          <p:cNvSpPr/>
          <p:nvPr/>
        </p:nvSpPr>
        <p:spPr>
          <a:xfrm>
            <a:off x="0" y="3514725"/>
            <a:ext cx="7678420" cy="1129665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Text Box 45"/>
          <p:cNvSpPr txBox="1"/>
          <p:nvPr/>
        </p:nvSpPr>
        <p:spPr>
          <a:xfrm>
            <a:off x="6487160" y="5024755"/>
            <a:ext cx="3306445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en-US" sz="2400">
                <a:latin typeface="HYTangMeiRen 45W" panose="00020600040101010101" charset="-122"/>
                <a:ea typeface="HYTangMeiRen 45W" panose="00020600040101010101" charset="-122"/>
              </a:rPr>
              <a:t>0, 1, 2</a:t>
            </a:r>
            <a:endParaRPr lang="en-US" sz="2400">
              <a:latin typeface="HYTangMeiRen 45W" panose="00020600040101010101" charset="-122"/>
              <a:ea typeface="HYTangMeiRen 45W" panose="00020600040101010101" charset="-122"/>
            </a:endParaRPr>
          </a:p>
        </p:txBody>
      </p:sp>
      <p:pic>
        <p:nvPicPr>
          <p:cNvPr id="47" name="Picture 46" descr="Singer_1676609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0" y="3873500"/>
            <a:ext cx="2978150" cy="2978150"/>
          </a:xfrm>
          <a:prstGeom prst="rect">
            <a:avLst/>
          </a:prstGeom>
        </p:spPr>
      </p:pic>
      <p:sp>
        <p:nvSpPr>
          <p:cNvPr id="48" name="Oval Callout 47"/>
          <p:cNvSpPr/>
          <p:nvPr/>
        </p:nvSpPr>
        <p:spPr>
          <a:xfrm>
            <a:off x="6269355" y="3201297"/>
            <a:ext cx="4893945" cy="1058657"/>
          </a:xfrm>
          <a:prstGeom prst="wedgeEllipseCallout">
            <a:avLst>
              <a:gd name="adj1" fmla="val 34119"/>
              <a:gd name="adj2" fmla="val 83825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100">
                <a:latin typeface="HYTangMeiRen 85W" panose="00020600040101010101" charset="-122"/>
                <a:ea typeface="HYTangMeiRen 85W" panose="00020600040101010101" charset="-122"/>
              </a:rPr>
              <a:t>计算机喜欢从</a:t>
            </a:r>
            <a:r>
              <a:rPr lang="en-US" altLang="zh-CN" sz="2100">
                <a:latin typeface="HYTangMeiRen 85W" panose="00020600040101010101" charset="-122"/>
                <a:ea typeface="HYTangMeiRen 85W" panose="00020600040101010101" charset="-122"/>
              </a:rPr>
              <a:t>0</a:t>
            </a:r>
            <a:r>
              <a:rPr lang="zh-CN" altLang="en-US" sz="2100">
                <a:latin typeface="HYTangMeiRen 85W" panose="00020600040101010101" charset="-122"/>
                <a:ea typeface="HYTangMeiRen 85W" panose="00020600040101010101" charset="-122"/>
              </a:rPr>
              <a:t>开始数数呢</a:t>
            </a:r>
            <a:r>
              <a:rPr lang="en-US" altLang="zh-CN" sz="2100">
                <a:latin typeface="HYTangMeiRen 85W" panose="00020600040101010101" charset="-122"/>
                <a:ea typeface="HYTangMeiRen 85W" panose="00020600040101010101" charset="-122"/>
              </a:rPr>
              <a:t>...</a:t>
            </a:r>
            <a:endParaRPr lang="en-US" altLang="zh-CN" sz="2100">
              <a:latin typeface="HYTangMeiRen 85W" panose="00020600040101010101" charset="-122"/>
              <a:ea typeface="HYTangMeiRen 85W" panose="00020600040101010101" charset="-122"/>
            </a:endParaRPr>
          </a:p>
          <a:p>
            <a:pPr algn="ctr"/>
            <a:r>
              <a:rPr lang="zh-CN" altLang="en-US" sz="2100">
                <a:latin typeface="HYTangMeiRen 85W" panose="00020600040101010101" charset="-122"/>
                <a:ea typeface="HYTangMeiRen 85W" panose="00020600040101010101" charset="-122"/>
              </a:rPr>
              <a:t>然而</a:t>
            </a:r>
            <a:r>
              <a:rPr lang="en-US" altLang="zh-CN" sz="2100">
                <a:latin typeface="HYTangMeiRen 85W" panose="00020600040101010101" charset="-122"/>
                <a:ea typeface="HYTangMeiRen 85W" panose="00020600040101010101" charset="-122"/>
              </a:rPr>
              <a:t>OBJ</a:t>
            </a:r>
            <a:r>
              <a:rPr lang="zh-CN" altLang="en-US" sz="2100">
                <a:latin typeface="HYTangMeiRen 85W" panose="00020600040101010101" charset="-122"/>
                <a:ea typeface="HYTangMeiRen 85W" panose="00020600040101010101" charset="-122"/>
              </a:rPr>
              <a:t>却喜欢从</a:t>
            </a:r>
            <a:r>
              <a:rPr lang="en-US" altLang="zh-CN" sz="2100">
                <a:latin typeface="HYTangMeiRen 85W" panose="00020600040101010101" charset="-122"/>
                <a:ea typeface="HYTangMeiRen 85W" panose="00020600040101010101" charset="-122"/>
              </a:rPr>
              <a:t>1</a:t>
            </a:r>
            <a:r>
              <a:rPr lang="zh-CN" altLang="en-US" sz="2100">
                <a:latin typeface="HYTangMeiRen 85W" panose="00020600040101010101" charset="-122"/>
                <a:ea typeface="HYTangMeiRen 85W" panose="00020600040101010101" charset="-122"/>
              </a:rPr>
              <a:t>开始数数</a:t>
            </a:r>
            <a:endParaRPr lang="zh-CN" altLang="en-US" sz="21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37" presetClass="entr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700"/>
                            </p:stCondLst>
                            <p:childTnLst>
                              <p:par>
                                <p:cTn id="149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23" grpId="0" bldLvl="0" animBg="1"/>
      <p:bldP spid="23" grpId="1" bldLvl="0" animBg="1"/>
      <p:bldP spid="27" grpId="0" bldLvl="0" animBg="1"/>
      <p:bldP spid="27" grpId="1" bldLvl="0" animBg="1"/>
      <p:bldP spid="29" grpId="0" bldLvl="0" animBg="1"/>
      <p:bldP spid="29" grpId="1" bldLvl="0" animBg="1"/>
      <p:bldP spid="30" grpId="0" bldLvl="0" animBg="1"/>
      <p:bldP spid="30" grpId="1" bldLvl="0" animBg="1"/>
      <p:bldP spid="31" grpId="0" bldLvl="0" animBg="1"/>
      <p:bldP spid="31" grpId="1" bldLvl="0" animBg="1"/>
      <p:bldP spid="32" grpId="0" bldLvl="0" animBg="1"/>
      <p:bldP spid="32" grpId="1" bldLvl="0" animBg="1"/>
      <p:bldP spid="33" grpId="0" bldLvl="0" animBg="1"/>
      <p:bldP spid="33" grpId="1" bldLvl="0" animBg="1"/>
      <p:bldP spid="34" grpId="0" bldLvl="0" animBg="1"/>
      <p:bldP spid="34" grpId="1" bldLvl="0" animBg="1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4" grpId="0" bldLvl="0" animBg="1"/>
      <p:bldP spid="44" grpId="1" bldLvl="0" animBg="1"/>
      <p:bldP spid="45" grpId="0" bldLvl="0" animBg="1"/>
      <p:bldP spid="46" grpId="0" bldLvl="0" animBg="1"/>
      <p:bldP spid="4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/>
              <a:t>绘制刚刚加载的</a:t>
            </a:r>
            <a:r>
              <a:rPr lang="zh-CN" altLang="en-US">
                <a:sym typeface="+mn-ea"/>
              </a:rPr>
              <a:t>三角形</a:t>
            </a:r>
            <a:r>
              <a:rPr lang="zh-CN"/>
              <a:t>网格</a:t>
            </a:r>
            <a:endParaRPr lang="zh-C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7415" y="1145540"/>
            <a:ext cx="7454900" cy="5712460"/>
          </a:xfrm>
          <a:prstGeom prst="rect">
            <a:avLst/>
          </a:prstGeom>
        </p:spPr>
      </p:pic>
      <p:pic>
        <p:nvPicPr>
          <p:cNvPr id="47" name="Picture 46" descr="Singer_1676609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0" y="3873500"/>
            <a:ext cx="2978150" cy="2978150"/>
          </a:xfrm>
          <a:prstGeom prst="rect">
            <a:avLst/>
          </a:prstGeom>
        </p:spPr>
      </p:pic>
      <p:sp>
        <p:nvSpPr>
          <p:cNvPr id="48" name="Oval Callout 47"/>
          <p:cNvSpPr/>
          <p:nvPr/>
        </p:nvSpPr>
        <p:spPr>
          <a:xfrm>
            <a:off x="7743190" y="3545127"/>
            <a:ext cx="2781935" cy="913287"/>
          </a:xfrm>
          <a:prstGeom prst="wedgeEllipseCallout">
            <a:avLst>
              <a:gd name="adj1" fmla="val 34524"/>
              <a:gd name="adj2" fmla="val 8969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en-US" sz="2100">
                <a:latin typeface="HYTangMeiRen 85W" panose="00020600040101010101" charset="-122"/>
                <a:ea typeface="HYTangMeiRen 85W" panose="00020600040101010101" charset="-122"/>
              </a:rPr>
              <a:t>at </a:t>
            </a:r>
            <a:r>
              <a:rPr lang="zh-CN" altLang="en-US" sz="2100">
                <a:latin typeface="HYTangMeiRen 85W" panose="00020600040101010101" charset="-122"/>
                <a:ea typeface="HYTangMeiRen 85W" panose="00020600040101010101" charset="-122"/>
              </a:rPr>
              <a:t>比</a:t>
            </a:r>
            <a:r>
              <a:rPr lang="en-US" altLang="zh-CN" sz="2100">
                <a:latin typeface="HYTangMeiRen 85W" panose="00020600040101010101" charset="-122"/>
                <a:ea typeface="HYTangMeiRen 85W" panose="00020600040101010101" charset="-122"/>
              </a:rPr>
              <a:t> [] </a:t>
            </a:r>
            <a:r>
              <a:rPr lang="zh-CN" altLang="en-US" sz="2100">
                <a:latin typeface="HYTangMeiRen 85W" panose="00020600040101010101" charset="-122"/>
                <a:ea typeface="HYTangMeiRen 85W" panose="00020600040101010101" charset="-122"/>
              </a:rPr>
              <a:t>更安全些哦！</a:t>
            </a:r>
            <a:endParaRPr lang="zh-CN" altLang="en-US" sz="21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0 L -0.10224 0 " pathEditMode="relative" ptsTypes="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OBJ </a:t>
            </a:r>
            <a:r>
              <a:rPr lang="zh-CN" altLang="en-US">
                <a:sym typeface="+mn-ea"/>
              </a:rPr>
              <a:t>格式模型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4365" y="1151890"/>
            <a:ext cx="5461000" cy="5699760"/>
          </a:xfrm>
          <a:prstGeom prst="rect">
            <a:avLst/>
          </a:prstGeom>
        </p:spPr>
      </p:pic>
      <p:pic>
        <p:nvPicPr>
          <p:cNvPr id="3" name="Picture 2" descr="Singer_1676609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0" y="3873500"/>
            <a:ext cx="2978150" cy="297815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7760970" y="3478982"/>
            <a:ext cx="2727960" cy="1044305"/>
          </a:xfrm>
          <a:prstGeom prst="wedgeEllipseCallout">
            <a:avLst>
              <a:gd name="adj1" fmla="val 44576"/>
              <a:gd name="adj2" fmla="val 62765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为什么会这样呢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...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pic>
        <p:nvPicPr>
          <p:cNvPr id="6" name="Picture 5" descr="avatararchibate-206405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6215"/>
            <a:ext cx="2845435" cy="2845435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273685" y="1656197"/>
            <a:ext cx="5360035" cy="1825391"/>
          </a:xfrm>
          <a:prstGeom prst="wedgeEllipseCallout">
            <a:avLst>
              <a:gd name="adj1" fmla="val -21780"/>
              <a:gd name="adj2" fmla="val 93539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100">
                <a:latin typeface="HYTangMeiRen 85W" panose="00020600040101010101" charset="-122"/>
                <a:ea typeface="HYTangMeiRen 85W" panose="00020600040101010101" charset="-122"/>
              </a:rPr>
              <a:t>这个</a:t>
            </a:r>
            <a:r>
              <a:rPr lang="en-US" altLang="zh-CN" sz="2100">
                <a:latin typeface="HYTangMeiRen 85W" panose="00020600040101010101" charset="-122"/>
                <a:ea typeface="HYTangMeiRen 85W" panose="00020600040101010101" charset="-122"/>
              </a:rPr>
              <a:t> </a:t>
            </a:r>
            <a:r>
              <a:rPr lang="en-US" sz="2100">
                <a:latin typeface="HYTangMeiRen 85W" panose="00020600040101010101" charset="-122"/>
                <a:ea typeface="HYTangMeiRen 85W" panose="00020600040101010101" charset="-122"/>
              </a:rPr>
              <a:t>OBJ </a:t>
            </a:r>
            <a:r>
              <a:rPr lang="zh-CN" altLang="en-US" sz="2100">
                <a:latin typeface="HYTangMeiRen 85W" panose="00020600040101010101" charset="-122"/>
                <a:ea typeface="HYTangMeiRen 85W" panose="00020600040101010101" charset="-122"/>
              </a:rPr>
              <a:t>模型中存在四边形</a:t>
            </a:r>
            <a:r>
              <a:rPr lang="en-US" altLang="zh-CN" sz="2100">
                <a:latin typeface="HYTangMeiRen 85W" panose="00020600040101010101" charset="-122"/>
                <a:ea typeface="HYTangMeiRen 85W" panose="00020600040101010101" charset="-122"/>
              </a:rPr>
              <a:t>...</a:t>
            </a:r>
            <a:r>
              <a:rPr lang="zh-CN" altLang="en-US" sz="2100">
                <a:latin typeface="HYTangMeiRen 85W" panose="00020600040101010101" charset="-122"/>
                <a:ea typeface="HYTangMeiRen 85W" panose="00020600040101010101" charset="-122"/>
              </a:rPr>
              <a:t>而我们刚刚的代码只读取了四边形的前三个顶点，导致显示出来的只是其中一半的三角形</a:t>
            </a:r>
            <a:endParaRPr lang="zh-CN" altLang="en-US" sz="21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7520305" y="5502679"/>
            <a:ext cx="2727960" cy="1044401"/>
          </a:xfrm>
          <a:prstGeom prst="wedgeEllipseCallout">
            <a:avLst>
              <a:gd name="adj1" fmla="val 58472"/>
              <a:gd name="adj2" fmla="val -39945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那我们应该怎么修复他呢？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2373630" y="4281264"/>
            <a:ext cx="5293995" cy="2295972"/>
          </a:xfrm>
          <a:prstGeom prst="wedgeEllipseCallout">
            <a:avLst>
              <a:gd name="adj1" fmla="val -59355"/>
              <a:gd name="adj2" fmla="val 7488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100">
                <a:latin typeface="HYTangMeiRen 85W" panose="00020600040101010101" charset="-122"/>
                <a:ea typeface="HYTangMeiRen 85W" panose="00020600040101010101" charset="-122"/>
              </a:rPr>
              <a:t>由于</a:t>
            </a:r>
            <a:r>
              <a:rPr lang="en-US" altLang="zh-CN" sz="2100">
                <a:latin typeface="HYTangMeiRen 85W" panose="00020600040101010101" charset="-122"/>
                <a:ea typeface="HYTangMeiRen 85W" panose="00020600040101010101" charset="-122"/>
              </a:rPr>
              <a:t> OpenGL </a:t>
            </a:r>
            <a:r>
              <a:rPr lang="zh-CN" sz="2100">
                <a:latin typeface="HYTangMeiRen 85W" panose="00020600040101010101" charset="-122"/>
                <a:ea typeface="HYTangMeiRen 85W" panose="00020600040101010101" charset="-122"/>
              </a:rPr>
              <a:t>只支持渲染三角形，不支持四边形，我们需要在</a:t>
            </a:r>
            <a:r>
              <a:rPr lang="en-US" altLang="zh-CN" sz="2100">
                <a:latin typeface="HYTangMeiRen 85W" panose="00020600040101010101" charset="-122"/>
                <a:ea typeface="HYTangMeiRen 85W" panose="00020600040101010101" charset="-122"/>
              </a:rPr>
              <a:t> load_obj </a:t>
            </a:r>
            <a:r>
              <a:rPr lang="zh-CN" altLang="en-US" sz="2100">
                <a:latin typeface="HYTangMeiRen 85W" panose="00020600040101010101" charset="-122"/>
                <a:ea typeface="HYTangMeiRen 85W" panose="00020600040101010101" charset="-122"/>
              </a:rPr>
              <a:t>函数中，检测读到的面片是否为四边形，如果是则需要把他拆分成两个三角形。</a:t>
            </a:r>
            <a:endParaRPr lang="zh-CN" altLang="en-US" sz="21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8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300"/>
                            </p:stCondLst>
                            <p:childTnLst>
                              <p:par>
                                <p:cTn id="2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100"/>
                            </p:stCondLst>
                            <p:childTnLst>
                              <p:par>
                                <p:cTn id="31" presetID="55" presetClass="entr" presetSubtype="0" fill="hold" grpId="0" nodeType="after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7" presetID="27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9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0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200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2" grpId="0" bldLvl="0" animBg="1"/>
      <p:bldP spid="7" grpId="0" bldLvl="0" animBg="1"/>
      <p:bldP spid="8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任意多边形拆分成三角形的原理</a:t>
            </a:r>
            <a:endParaRPr lang="zh-CN" altLang="en-US"/>
          </a:p>
        </p:txBody>
      </p:sp>
      <p:pic>
        <p:nvPicPr>
          <p:cNvPr id="9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623050" y="2151380"/>
            <a:ext cx="4851400" cy="3656965"/>
          </a:xfrm>
          <a:prstGeom prst="rect">
            <a:avLst/>
          </a:prstGeom>
        </p:spPr>
      </p:pic>
      <p:pic>
        <p:nvPicPr>
          <p:cNvPr id="11" name="Content Placeholder 10" descr="OIP-C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3835" y="1328420"/>
            <a:ext cx="3911600" cy="5529580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3219450" y="1386672"/>
            <a:ext cx="3258820" cy="2241886"/>
          </a:xfrm>
          <a:prstGeom prst="wedgeEllipseCallout">
            <a:avLst>
              <a:gd name="adj1" fmla="val -50350"/>
              <a:gd name="adj2" fmla="val 58976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选择多边形的其中一个顶点，和剩下的顶点对逐个创建三角形面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pic>
        <p:nvPicPr>
          <p:cNvPr id="13" name="Picture 12" descr="Singer_16766097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435" y="4931410"/>
            <a:ext cx="1926590" cy="1926590"/>
          </a:xfrm>
          <a:prstGeom prst="rect">
            <a:avLst/>
          </a:prstGeom>
        </p:spPr>
      </p:pic>
      <p:sp>
        <p:nvSpPr>
          <p:cNvPr id="14" name="Oval Callout 13"/>
          <p:cNvSpPr/>
          <p:nvPr/>
        </p:nvSpPr>
        <p:spPr>
          <a:xfrm>
            <a:off x="3046095" y="4366479"/>
            <a:ext cx="2738755" cy="778708"/>
          </a:xfrm>
          <a:prstGeom prst="wedgeEllipseCallout">
            <a:avLst>
              <a:gd name="adj1" fmla="val 12383"/>
              <a:gd name="adj2" fmla="val 67976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>
                <a:latin typeface="HYTangMeiRen 85W" panose="00020600040101010101" charset="-122"/>
                <a:ea typeface="HYTangMeiRen 85W" panose="00020600040101010101" charset="-122"/>
              </a:rPr>
              <a:t>这个算法要求必须是凸多边形哦</a:t>
            </a:r>
            <a:endParaRPr lang="zh-CN" altLang="en-US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135745" y="961390"/>
            <a:ext cx="2169795" cy="622935"/>
            <a:chOff x="204" y="6459"/>
            <a:chExt cx="8055" cy="2312"/>
          </a:xfrm>
        </p:grpSpPr>
        <p:sp>
          <p:nvSpPr>
            <p:cNvPr id="16" name="Rectangles 15"/>
            <p:cNvSpPr/>
            <p:nvPr/>
          </p:nvSpPr>
          <p:spPr>
            <a:xfrm>
              <a:off x="204" y="6459"/>
              <a:ext cx="2407" cy="230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>
              <a:off x="5853" y="6459"/>
              <a:ext cx="2406" cy="2306"/>
            </a:xfrm>
            <a:prstGeom prst="rt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5831" y="6465"/>
              <a:ext cx="2406" cy="2306"/>
            </a:xfrm>
            <a:prstGeom prst="rt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2849" y="7328"/>
              <a:ext cx="2833" cy="58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20" name="Oval Callout 19"/>
          <p:cNvSpPr/>
          <p:nvPr/>
        </p:nvSpPr>
        <p:spPr>
          <a:xfrm>
            <a:off x="7399655" y="21533"/>
            <a:ext cx="2738755" cy="783070"/>
          </a:xfrm>
          <a:prstGeom prst="wedgeEllipseCallout">
            <a:avLst>
              <a:gd name="adj1" fmla="val 12383"/>
              <a:gd name="adj2" fmla="val 6797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>
                <a:latin typeface="HYTangMeiRen 85W" panose="00020600040101010101" charset="-122"/>
                <a:ea typeface="HYTangMeiRen 85W" panose="00020600040101010101" charset="-122"/>
              </a:rPr>
              <a:t>对于四边形，会退化成这种情况：</a:t>
            </a:r>
            <a:endParaRPr lang="zh-CN" altLang="en-US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200"/>
                            </p:stCondLst>
                            <p:childTnLst>
                              <p:par>
                                <p:cTn id="24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4" grpId="0" bldLvl="0" animBg="1"/>
      <p:bldP spid="20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OBJ </a:t>
            </a:r>
            <a:r>
              <a:rPr lang="zh-CN" altLang="en-US">
                <a:sym typeface="+mn-ea"/>
              </a:rPr>
              <a:t>格式模型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685" y="1421765"/>
            <a:ext cx="10423525" cy="5436235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8289290" y="2691765"/>
            <a:ext cx="444500" cy="2080895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Callout 11"/>
          <p:cNvSpPr/>
          <p:nvPr/>
        </p:nvSpPr>
        <p:spPr>
          <a:xfrm>
            <a:off x="7209790" y="1962704"/>
            <a:ext cx="4657090" cy="913291"/>
          </a:xfrm>
          <a:prstGeom prst="wedgeEllipseCallout">
            <a:avLst>
              <a:gd name="adj1" fmla="val -28933"/>
              <a:gd name="adj2" fmla="val 1312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100">
                <a:solidFill>
                  <a:schemeClr val="bg1"/>
                </a:solidFill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读取</a:t>
            </a:r>
            <a:r>
              <a:rPr lang="en-US" altLang="zh-CN" sz="2100">
                <a:solidFill>
                  <a:schemeClr val="bg1"/>
                </a:solidFill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n</a:t>
            </a:r>
            <a:r>
              <a:rPr lang="zh-CN" altLang="en-US" sz="2100">
                <a:solidFill>
                  <a:schemeClr val="bg1"/>
                </a:solidFill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边形，</a:t>
            </a:r>
            <a:endParaRPr lang="zh-CN" altLang="en-US" sz="2100">
              <a:solidFill>
                <a:schemeClr val="bg1"/>
              </a:solidFill>
              <a:latin typeface="HYTangMeiRen 85W" panose="00020600040101010101" charset="-122"/>
              <a:ea typeface="HYTangMeiRen 85W" panose="00020600040101010101" charset="-122"/>
              <a:sym typeface="+mn-ea"/>
            </a:endParaRPr>
          </a:p>
          <a:p>
            <a:pPr algn="ctr"/>
            <a:r>
              <a:rPr lang="zh-CN" altLang="en-US" sz="2100">
                <a:solidFill>
                  <a:schemeClr val="bg1"/>
                </a:solidFill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把</a:t>
            </a:r>
            <a:r>
              <a:rPr lang="en-US" altLang="zh-CN" sz="2100">
                <a:solidFill>
                  <a:schemeClr val="bg1"/>
                </a:solidFill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n</a:t>
            </a:r>
            <a:r>
              <a:rPr lang="zh-CN" altLang="en-US" sz="2100">
                <a:solidFill>
                  <a:schemeClr val="bg1"/>
                </a:solidFill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个顶点编号存到</a:t>
            </a:r>
            <a:r>
              <a:rPr lang="en-US" altLang="zh-CN" sz="2100">
                <a:solidFill>
                  <a:schemeClr val="bg1"/>
                </a:solidFill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indices</a:t>
            </a:r>
            <a:endParaRPr lang="zh-CN" altLang="en-US" sz="21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6254750" y="5880027"/>
            <a:ext cx="3251835" cy="913277"/>
          </a:xfrm>
          <a:prstGeom prst="wedgeEllipseCallout">
            <a:avLst>
              <a:gd name="adj1" fmla="val -66467"/>
              <a:gd name="adj2" fmla="val -43911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100">
                <a:solidFill>
                  <a:schemeClr val="bg1"/>
                </a:solidFill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把</a:t>
            </a:r>
            <a:r>
              <a:rPr lang="en-US" altLang="zh-CN" sz="2100">
                <a:solidFill>
                  <a:schemeClr val="bg1"/>
                </a:solidFill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n</a:t>
            </a:r>
            <a:r>
              <a:rPr lang="zh-CN" altLang="en-US" sz="2100">
                <a:solidFill>
                  <a:schemeClr val="bg1"/>
                </a:solidFill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边形拆分成</a:t>
            </a:r>
            <a:endParaRPr lang="zh-CN" altLang="en-US" sz="2100">
              <a:solidFill>
                <a:schemeClr val="bg1"/>
              </a:solidFill>
              <a:latin typeface="HYTangMeiRen 85W" panose="00020600040101010101" charset="-122"/>
              <a:ea typeface="HYTangMeiRen 85W" panose="00020600040101010101" charset="-122"/>
              <a:sym typeface="+mn-ea"/>
            </a:endParaRPr>
          </a:p>
          <a:p>
            <a:pPr algn="ctr"/>
            <a:r>
              <a:rPr lang="en-US" altLang="zh-CN" sz="2100">
                <a:latin typeface="HYTangMeiRen 85W" panose="00020600040101010101" charset="-122"/>
                <a:ea typeface="HYTangMeiRen 85W" panose="00020600040101010101" charset="-122"/>
              </a:rPr>
              <a:t>n-2</a:t>
            </a:r>
            <a:r>
              <a:rPr lang="zh-CN" altLang="en-US" sz="2100">
                <a:latin typeface="HYTangMeiRen 85W" panose="00020600040101010101" charset="-122"/>
                <a:ea typeface="HYTangMeiRen 85W" panose="00020600040101010101" charset="-122"/>
              </a:rPr>
              <a:t>个三角形</a:t>
            </a:r>
            <a:endParaRPr lang="zh-CN" altLang="en-US" sz="21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10252710" y="4874895"/>
            <a:ext cx="444500" cy="1918335"/>
          </a:xfrm>
          <a:prstGeom prst="righ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2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6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6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成功加载包含多边形面的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ym typeface="+mn-ea"/>
              </a:rPr>
              <a:t>OBJ </a:t>
            </a:r>
            <a:r>
              <a:rPr lang="zh-CN" altLang="en-US">
                <a:sym typeface="+mn-ea"/>
              </a:rPr>
              <a:t>格式模型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73730" y="1145540"/>
            <a:ext cx="5463540" cy="5712460"/>
          </a:xfrm>
          <a:prstGeom prst="rect">
            <a:avLst/>
          </a:prstGeom>
        </p:spPr>
      </p:pic>
      <p:pic>
        <p:nvPicPr>
          <p:cNvPr id="3" name="Picture 2" descr="Singer_1676609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0" y="3873500"/>
            <a:ext cx="2978150" cy="2978150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7793355" y="3219220"/>
            <a:ext cx="3258820" cy="1044401"/>
          </a:xfrm>
          <a:prstGeom prst="wedgeEllipseCallout">
            <a:avLst>
              <a:gd name="adj1" fmla="val 34119"/>
              <a:gd name="adj2" fmla="val 83825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原来是这样！小彭老师泰裤辣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glm </a:t>
            </a:r>
            <a:r>
              <a:rPr lang="zh-CN" altLang="en-US"/>
              <a:t>封装好的矢量代替自定义的</a:t>
            </a:r>
            <a:r>
              <a:rPr lang="en-US" altLang="zh-CN"/>
              <a:t> Vertex </a:t>
            </a:r>
            <a:r>
              <a:rPr lang="zh-CN" altLang="en-US"/>
              <a:t>和</a:t>
            </a:r>
            <a:r>
              <a:rPr lang="en-US" altLang="zh-CN"/>
              <a:t> Face </a:t>
            </a:r>
            <a:r>
              <a:rPr lang="zh-CN" altLang="en-US"/>
              <a:t>类</a:t>
            </a:r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085" y="5817870"/>
            <a:ext cx="7788910" cy="1040130"/>
          </a:xfrm>
          <a:prstGeom prst="rect">
            <a:avLst/>
          </a:prstGeom>
        </p:spPr>
      </p:pic>
      <p:pic>
        <p:nvPicPr>
          <p:cNvPr id="7" name="Content Placeholder 5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520" y="1240155"/>
            <a:ext cx="6590030" cy="4157980"/>
          </a:xfrm>
          <a:prstGeom prst="rect">
            <a:avLst/>
          </a:prstGeom>
        </p:spPr>
      </p:pic>
      <p:pic>
        <p:nvPicPr>
          <p:cNvPr id="3" name="Picture 2" descr="Singer_16766097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50" y="3879850"/>
            <a:ext cx="2978150" cy="2978150"/>
          </a:xfrm>
          <a:prstGeom prst="rect">
            <a:avLst/>
          </a:prstGeom>
        </p:spPr>
      </p:pic>
      <p:sp>
        <p:nvSpPr>
          <p:cNvPr id="4" name="Oval Callout 3"/>
          <p:cNvSpPr/>
          <p:nvPr/>
        </p:nvSpPr>
        <p:spPr>
          <a:xfrm>
            <a:off x="8387715" y="2641280"/>
            <a:ext cx="3258820" cy="1575440"/>
          </a:xfrm>
          <a:prstGeom prst="wedgeEllipseCallout">
            <a:avLst>
              <a:gd name="adj1" fmla="val 10833"/>
              <a:gd name="adj2" fmla="val 6700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使用砸门小彭老师精心准备哒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glm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库更方便辣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314565" y="1369695"/>
            <a:ext cx="942975" cy="498475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HYShenGongJ" panose="02010600000101010101" charset="-122"/>
                <a:ea typeface="HYShenGongJ" panose="02010600000101010101" charset="-122"/>
              </a:rPr>
              <a:t>旧版</a:t>
            </a:r>
            <a:endParaRPr lang="zh-CN" altLang="en-US" sz="2800">
              <a:latin typeface="HYShenGongJ" panose="02010600000101010101" charset="-122"/>
              <a:ea typeface="HYShenGongJ" panose="02010600000101010101" charset="-12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7305" y="5907405"/>
            <a:ext cx="942975" cy="49847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HYShenGongJ" panose="02010600000101010101" charset="-122"/>
                <a:ea typeface="HYShenGongJ" panose="02010600000101010101" charset="-122"/>
              </a:rPr>
              <a:t>新版</a:t>
            </a:r>
            <a:endParaRPr lang="zh-CN" altLang="en-US" sz="2800">
              <a:latin typeface="HYShenGongJ" panose="02010600000101010101" charset="-122"/>
              <a:ea typeface="HYShenGongJ" panose="0201060000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小彭老师开发的</a:t>
            </a:r>
            <a:r>
              <a:rPr lang="en-US" altLang="zh-CN"/>
              <a:t> Zeno </a:t>
            </a:r>
            <a:r>
              <a:rPr lang="zh-CN" altLang="en-US"/>
              <a:t>有幸负责了《流量地球</a:t>
            </a:r>
            <a:r>
              <a:rPr lang="en-US" altLang="zh-CN"/>
              <a:t>2</a:t>
            </a:r>
            <a:r>
              <a:rPr lang="zh-CN" altLang="en-US"/>
              <a:t>》的特效制作</a:t>
            </a:r>
            <a:endParaRPr lang="zh-CN" altLang="en-US"/>
          </a:p>
        </p:txBody>
      </p:sp>
      <p:pic>
        <p:nvPicPr>
          <p:cNvPr id="9" name="Content Placeholder 8" descr="68747470733a2f2f7a656e7573746563682e6f73732d636e2d6265696a696e672e616c6979756e63732e636f6d2f506c6163652d696e2d4769746875622f3230323330342f6c69756c616e672e67696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18005" y="1717675"/>
            <a:ext cx="8174990" cy="4598670"/>
          </a:xfrm>
          <a:prstGeom prst="rect">
            <a:avLst/>
          </a:prstGeom>
        </p:spPr>
      </p:pic>
      <p:pic>
        <p:nvPicPr>
          <p:cNvPr id="10" name="Picture 9" descr="5482_1687504441_h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25775" y="1229995"/>
            <a:ext cx="5621020" cy="5574665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3576320" y="3721100"/>
            <a:ext cx="400050" cy="2495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 glm </a:t>
            </a:r>
            <a:r>
              <a:rPr lang="zh-CN" altLang="en-US">
                <a:sym typeface="+mn-ea"/>
              </a:rPr>
              <a:t>封装好的矢量代替自定义的</a:t>
            </a:r>
            <a:r>
              <a:rPr lang="en-US" altLang="zh-CN">
                <a:sym typeface="+mn-ea"/>
              </a:rPr>
              <a:t> Vertex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Face </a:t>
            </a:r>
            <a:r>
              <a:rPr lang="zh-CN" altLang="en-US">
                <a:sym typeface="+mn-ea"/>
              </a:rPr>
              <a:t>类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6910" y="1275080"/>
            <a:ext cx="7917180" cy="558292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775065" y="1431290"/>
            <a:ext cx="942975" cy="49847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HYShenGongJ" panose="02010600000101010101" charset="-122"/>
                <a:ea typeface="HYShenGongJ" panose="02010600000101010101" charset="-122"/>
              </a:rPr>
              <a:t>新版</a:t>
            </a:r>
            <a:endParaRPr lang="zh-CN" altLang="en-US" sz="2800">
              <a:latin typeface="HYShenGongJ" panose="02010600000101010101" charset="-122"/>
              <a:ea typeface="HYShenGongJ" panose="02010600000101010101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使用</a:t>
            </a:r>
            <a:r>
              <a:rPr lang="en-US" altLang="zh-CN">
                <a:sym typeface="+mn-ea"/>
              </a:rPr>
              <a:t> glm </a:t>
            </a:r>
            <a:r>
              <a:rPr lang="zh-CN" altLang="en-US">
                <a:sym typeface="+mn-ea"/>
              </a:rPr>
              <a:t>封装好的矢量代替自定义的</a:t>
            </a:r>
            <a:r>
              <a:rPr lang="en-US" altLang="zh-CN">
                <a:sym typeface="+mn-ea"/>
              </a:rPr>
              <a:t> Vertex 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 Face </a:t>
            </a:r>
            <a:r>
              <a:rPr lang="zh-CN" altLang="en-US">
                <a:sym typeface="+mn-ea"/>
              </a:rPr>
              <a:t>类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5995" y="1150620"/>
            <a:ext cx="7319010" cy="570166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482330" y="1311910"/>
            <a:ext cx="942975" cy="49847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HYShenGongJ" panose="02010600000101010101" charset="-122"/>
                <a:ea typeface="HYShenGongJ" panose="02010600000101010101" charset="-122"/>
              </a:rPr>
              <a:t>新版</a:t>
            </a:r>
            <a:endParaRPr lang="zh-CN" altLang="en-US" sz="2800">
              <a:latin typeface="HYShenGongJ" panose="02010600000101010101" charset="-122"/>
              <a:ea typeface="HYShenGongJ" panose="02010600000101010101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3685" y="1109980"/>
            <a:ext cx="7489190" cy="57480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 glm::value_ptr </a:t>
            </a:r>
            <a:r>
              <a:rPr lang="zh-CN" altLang="en-US"/>
              <a:t>获取指向首个元素的指针</a:t>
            </a:r>
            <a:endParaRPr lang="zh-CN" altLang="en-US"/>
          </a:p>
        </p:txBody>
      </p:sp>
      <p:sp>
        <p:nvSpPr>
          <p:cNvPr id="8" name="Rounded Rectangle 7"/>
          <p:cNvSpPr/>
          <p:nvPr/>
        </p:nvSpPr>
        <p:spPr>
          <a:xfrm>
            <a:off x="7475855" y="1294130"/>
            <a:ext cx="1332230" cy="49847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latin typeface="HYShenGongJ" panose="02010600000101010101" charset="-122"/>
                <a:ea typeface="HYShenGongJ" panose="02010600000101010101" charset="-122"/>
              </a:rPr>
              <a:t>再新版</a:t>
            </a:r>
            <a:endParaRPr lang="zh-CN" altLang="en-US" sz="2800">
              <a:latin typeface="HYShenGongJ" panose="02010600000101010101" charset="-122"/>
              <a:ea typeface="HYShenGongJ" panose="02010600000101010101" charset="-122"/>
            </a:endParaRPr>
          </a:p>
        </p:txBody>
      </p:sp>
      <p:pic>
        <p:nvPicPr>
          <p:cNvPr id="6" name="Picture 5" descr="Singer_1676609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0" y="3879850"/>
            <a:ext cx="2978150" cy="297815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8674100" y="1897235"/>
            <a:ext cx="3517900" cy="2088806"/>
          </a:xfrm>
          <a:prstGeom prst="wedgeEllipseCallout">
            <a:avLst>
              <a:gd name="adj1" fmla="val 7129"/>
              <a:gd name="adj2" fmla="val 659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en-US" sz="2400">
                <a:latin typeface="HYTangMeiRen 85W" panose="00020600040101010101" charset="-122"/>
                <a:ea typeface="HYTangMeiRen 85W" panose="00020600040101010101" charset="-122"/>
              </a:rPr>
              <a:t>glm::value_ptr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返回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float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指针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!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现在这样就等价于刚刚的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&amp;a.x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写法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glm </a:t>
            </a:r>
            <a:r>
              <a:rPr lang="zh-CN" altLang="en-US"/>
              <a:t>矢量库中的预定义类型一览</a:t>
            </a:r>
            <a:endParaRPr lang="zh-CN" altLang="en-US"/>
          </a:p>
        </p:txBody>
      </p:sp>
      <p:graphicFrame>
        <p:nvGraphicFramePr>
          <p:cNvPr id="6" name="Content Placeholder 5"/>
          <p:cNvGraphicFramePr/>
          <p:nvPr>
            <p:ph idx="1"/>
          </p:nvPr>
        </p:nvGraphicFramePr>
        <p:xfrm>
          <a:off x="647700" y="1825625"/>
          <a:ext cx="762254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1365"/>
                <a:gridCol w="1393190"/>
                <a:gridCol w="1404620"/>
                <a:gridCol w="15233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标量类型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r>
                        <a:rPr lang="en-US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维矢量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r>
                        <a:rPr lang="en-US" sz="1800"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ym typeface="+mn-ea"/>
                        </a:rPr>
                        <a:t>维</a:t>
                      </a:r>
                      <a:r>
                        <a:rPr lang="zh-CN" altLang="en-US" sz="1800">
                          <a:sym typeface="+mn-ea"/>
                        </a:rPr>
                        <a:t>矢量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 </a:t>
                      </a:r>
                      <a:r>
                        <a:rPr lang="zh-CN" altLang="en-US"/>
                        <a:t>维</a:t>
                      </a:r>
                      <a:r>
                        <a:rPr lang="zh-CN" altLang="en-US" sz="1800">
                          <a:sym typeface="+mn-ea"/>
                        </a:rPr>
                        <a:t>矢量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float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vec4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double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dvec2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dvec3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dvec4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uint8_t (unsigned char)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u8vec2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u8vec3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u8vec4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uint16_t (unsigned short)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u16vec2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u16vec3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u16vec4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uint32_t (unsigned int)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uvec2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uvec3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uvec4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uint64_t (unsigned long long)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u64vec2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u64vec3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u64vec4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int8_t (signed char)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i8vec2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i8vec3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i8vec4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int16_t (short)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i16vec2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i16vec3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i16vec4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int32_t (int)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ivec2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ivec3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ivec4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int64_t (long long)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i64vec2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i64vec3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i64vec4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bool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bvec2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bvec3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bvec4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10" descr="Singer_1676609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3850" y="3879850"/>
            <a:ext cx="2978150" cy="2978150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8387715" y="2906801"/>
            <a:ext cx="3258820" cy="1044399"/>
          </a:xfrm>
          <a:prstGeom prst="wedgeEllipseCallout">
            <a:avLst>
              <a:gd name="adj1" fmla="val 10833"/>
              <a:gd name="adj2" fmla="val 6700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咱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glm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库支持的矢量类型如下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..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6950710" y="541543"/>
            <a:ext cx="4212590" cy="1566134"/>
          </a:xfrm>
          <a:prstGeom prst="wedgeEllipseCallout">
            <a:avLst>
              <a:gd name="adj1" fmla="val 36975"/>
              <a:gd name="adj2" fmla="val -79002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其实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glm::</a:t>
            </a:r>
            <a:r>
              <a:rPr lang="en-US" sz="2400">
                <a:latin typeface="HYTangMeiRen 85W" panose="00020600040101010101" charset="-122"/>
                <a:ea typeface="HYTangMeiRen 85W" panose="00020600040101010101" charset="-122"/>
              </a:rPr>
              <a:t>vec3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是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</a:t>
            </a:r>
            <a:r>
              <a:rPr lang="en-US" sz="2400">
                <a:latin typeface="HYTangMeiRen 85W" panose="00020600040101010101" charset="-122"/>
                <a:ea typeface="HYTangMeiRen 85W" panose="00020600040101010101" charset="-122"/>
              </a:rPr>
              <a:t>glm::vec&lt;3, float&gt;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的类型别名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...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4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Text Box 8"/>
          <p:cNvSpPr txBox="1"/>
          <p:nvPr/>
        </p:nvSpPr>
        <p:spPr>
          <a:xfrm>
            <a:off x="608330" y="3185795"/>
            <a:ext cx="10975340" cy="70675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4000">
                <a:latin typeface="HYXuanSong 75S" panose="00020600040101010101" charset="-122"/>
                <a:ea typeface="HYXuanSong 75S" panose="00020600040101010101" charset="-122"/>
              </a:rPr>
              <a:t>第三章：</a:t>
            </a:r>
            <a:r>
              <a:rPr lang="en-US" altLang="zh-CN" sz="4000">
                <a:latin typeface="HYXuanSong 75S" panose="00020600040101010101" charset="-122"/>
                <a:ea typeface="HYXuanSong 75S" panose="00020600040101010101" charset="-122"/>
              </a:rPr>
              <a:t>GLFW </a:t>
            </a:r>
            <a:r>
              <a:rPr lang="zh-CN" altLang="en-US" sz="4000">
                <a:latin typeface="HYXuanSong 75S" panose="00020600040101010101" charset="-122"/>
                <a:ea typeface="HYXuanSong 75S" panose="00020600040101010101" charset="-122"/>
              </a:rPr>
              <a:t>鼠标事件回调实现相机角度控制</a:t>
            </a:r>
            <a:endParaRPr lang="zh-CN" altLang="en-US" sz="4000">
              <a:latin typeface="HYXuanSong 75S" panose="00020600040101010101" charset="-122"/>
              <a:ea typeface="HYXuanSong 75S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Singer_1676609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5145" y="3374390"/>
            <a:ext cx="2978150" cy="2978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715" y="2927985"/>
            <a:ext cx="1358900" cy="12223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530" y="654685"/>
            <a:ext cx="2620645" cy="304546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3286125" y="3765636"/>
            <a:ext cx="2726690" cy="1044403"/>
          </a:xfrm>
          <a:prstGeom prst="wedgeEllipseCallout">
            <a:avLst>
              <a:gd name="adj1" fmla="val 63507"/>
              <a:gd name="adj2" fmla="val 3608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呜呜呜～头发脏掉辣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4" name="Oval Callout 3"/>
          <p:cNvSpPr/>
          <p:nvPr/>
        </p:nvSpPr>
        <p:spPr>
          <a:xfrm>
            <a:off x="2835910" y="954837"/>
            <a:ext cx="2769235" cy="1566952"/>
          </a:xfrm>
          <a:prstGeom prst="wedgeEllipseCallout">
            <a:avLst>
              <a:gd name="adj1" fmla="val 63507"/>
              <a:gd name="adj2" fmla="val 3608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烂人，要么穿着西装穿军装，穿球状衣装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5" name="Oval Callout 4"/>
          <p:cNvSpPr/>
          <p:nvPr/>
        </p:nvSpPr>
        <p:spPr>
          <a:xfrm>
            <a:off x="8310880" y="654764"/>
            <a:ext cx="2367915" cy="1044417"/>
          </a:xfrm>
          <a:prstGeom prst="wedgeEllipseCallout">
            <a:avLst>
              <a:gd name="adj1" fmla="val -40575"/>
              <a:gd name="adj2" fmla="val -9665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烂人，就要臭气方刚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3264535" y="3701988"/>
            <a:ext cx="2769235" cy="1040889"/>
          </a:xfrm>
          <a:prstGeom prst="wedgeEllipseCallout">
            <a:avLst>
              <a:gd name="adj1" fmla="val 63507"/>
              <a:gd name="adj2" fmla="val 3608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擦擦洗发香波，香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香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达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489960" y="2875280"/>
            <a:ext cx="5212080" cy="110680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6600">
                <a:latin typeface="HYXuanSong 75S" panose="00020600040101010101" charset="-122"/>
                <a:ea typeface="HYXuanSong 75S" panose="00020600040101010101" charset="-122"/>
              </a:rPr>
              <a:t>布置</a:t>
            </a:r>
            <a:r>
              <a:rPr lang="zh-CN" sz="6600">
                <a:latin typeface="HYXuanSong 75S" panose="00020600040101010101" charset="-122"/>
                <a:ea typeface="HYXuanSong 75S" panose="00020600040101010101" charset="-122"/>
              </a:rPr>
              <a:t>回家作业</a:t>
            </a:r>
            <a:endParaRPr lang="zh-CN" sz="6600">
              <a:latin typeface="HYXuanSong 75S" panose="00020600040101010101" charset="-122"/>
              <a:ea typeface="HYXuanSong 75S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5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300"/>
                            </p:stCondLst>
                            <p:childTnLst>
                              <p:par>
                                <p:cTn id="2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400"/>
                            </p:stCondLst>
                            <p:childTnLst>
                              <p:par>
                                <p:cTn id="40" presetID="2" presetClass="exit" presetSubtype="1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600"/>
                            </p:stCondLst>
                            <p:childTnLst>
                              <p:par>
                                <p:cTn id="48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100"/>
                            </p:stCondLst>
                            <p:childTnLst>
                              <p:par>
                                <p:cTn id="54" presetID="5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1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4" grpId="0" bldLvl="0" animBg="1"/>
      <p:bldP spid="4" grpId="1" bldLvl="0" animBg="1"/>
      <p:bldP spid="5" grpId="0" bldLvl="0" animBg="1"/>
      <p:bldP spid="8" grpId="0" bldLvl="0" animBg="1"/>
      <p:bldP spid="8" grpId="1" bldLvl="0" animBg="1"/>
      <p:bldP spid="10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lum bright="30000" contrast="-30000"/>
          </a:blip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课程大纲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141730"/>
            <a:ext cx="10515600" cy="5717540"/>
          </a:xfrm>
        </p:spPr>
        <p:txBody>
          <a:bodyPr>
            <a:normAutofit lnSpcReduction="10000"/>
          </a:bodyPr>
          <a:p>
            <a:pPr marL="457200" indent="-457200">
              <a:buAutoNum type="arabicPeriod"/>
            </a:pPr>
            <a:r>
              <a:rPr lang="zh-CN">
                <a:sym typeface="+mn-ea"/>
              </a:rPr>
              <a:t>从配置安装到</a:t>
            </a:r>
            <a:r>
              <a:rPr lang="zh-CN" altLang="en-US">
                <a:sym typeface="+mn-ea"/>
              </a:rPr>
              <a:t>画第一个三角形（</a:t>
            </a:r>
            <a:r>
              <a:rPr lang="en-US" altLang="zh-CN">
                <a:sym typeface="+mn-ea"/>
              </a:rPr>
              <a:t>B</a:t>
            </a:r>
            <a:r>
              <a:rPr lang="en-US">
                <a:sym typeface="+mn-ea"/>
              </a:rPr>
              <a:t>V1Na4y1c7tP</a:t>
            </a:r>
            <a:r>
              <a:rPr lang="zh-CN" altLang="en-US">
                <a:sym typeface="+mn-ea"/>
              </a:rPr>
              <a:t>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重学线性代数矢量与矩阵（本课）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>
                <a:sym typeface="+mn-ea"/>
              </a:rPr>
              <a:t>三维</a:t>
            </a:r>
            <a:r>
              <a:rPr lang="zh-CN" altLang="en-US">
                <a:sym typeface="+mn-ea"/>
              </a:rPr>
              <a:t>模型的加载与相机控制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GLSL </a:t>
            </a:r>
            <a:r>
              <a:rPr lang="zh-CN" altLang="en-US">
                <a:sym typeface="+mn-ea"/>
              </a:rPr>
              <a:t>着色器语言</a:t>
            </a:r>
            <a:r>
              <a:rPr lang="zh-CN">
                <a:sym typeface="+mn-ea"/>
              </a:rPr>
              <a:t>与</a:t>
            </a:r>
            <a:r>
              <a:rPr lang="en-US" altLang="zh-CN">
                <a:sym typeface="+mn-ea"/>
              </a:rPr>
              <a:t> PBR </a:t>
            </a:r>
            <a:r>
              <a:rPr lang="zh-CN" altLang="en-US">
                <a:sym typeface="+mn-ea"/>
              </a:rPr>
              <a:t>光照模型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en-US" altLang="zh-CN">
                <a:sym typeface="+mn-ea"/>
              </a:rPr>
              <a:t>UV</a:t>
            </a:r>
            <a:r>
              <a:rPr lang="zh-CN" altLang="en-US">
                <a:sym typeface="+mn-ea"/>
              </a:rPr>
              <a:t>、法线与材质贴图的加载和使用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离屏渲染与点选物体的实现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高质量实时软阴影的实现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环境光贴图与</a:t>
            </a:r>
            <a:r>
              <a:rPr lang="en-US" altLang="zh-CN">
                <a:sym typeface="+mn-ea"/>
              </a:rPr>
              <a:t> IBL </a:t>
            </a:r>
            <a:r>
              <a:rPr lang="zh-CN" altLang="en-US">
                <a:sym typeface="+mn-ea"/>
              </a:rPr>
              <a:t>烘培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色调映射、延迟渲染、</a:t>
            </a:r>
            <a:r>
              <a:rPr lang="en-US" altLang="zh-CN">
                <a:sym typeface="+mn-ea"/>
              </a:rPr>
              <a:t>Blooming </a:t>
            </a:r>
            <a:r>
              <a:rPr lang="zh-CN" altLang="en-US">
                <a:sym typeface="+mn-ea"/>
              </a:rPr>
              <a:t>与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ym typeface="+mn-ea"/>
              </a:rPr>
              <a:t>TAA</a:t>
            </a:r>
            <a:endParaRPr lang="en-US" altLang="zh-CN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屏幕空间反射与</a:t>
            </a:r>
            <a:r>
              <a:rPr lang="en-US" altLang="zh-CN">
                <a:sym typeface="+mn-ea"/>
              </a:rPr>
              <a:t> SDF </a:t>
            </a:r>
            <a:r>
              <a:rPr lang="zh-CN" altLang="en-US">
                <a:sym typeface="+mn-ea"/>
              </a:rPr>
              <a:t>全局光照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几何着色器：实例化与曲面细分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骨骼动画与蒙皮：角色走路动画的实现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地型的程序化生成与天空体积云的渲染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用计算着色器做实时物理仿真</a:t>
            </a:r>
            <a:endParaRPr lang="zh-CN" altLang="en-US"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>
                <a:sym typeface="+mn-ea"/>
              </a:rPr>
              <a:t>游戏引擎</a:t>
            </a:r>
            <a:r>
              <a:rPr lang="en-US" altLang="zh-CN">
                <a:sym typeface="+mn-ea"/>
              </a:rPr>
              <a:t> ECS </a:t>
            </a:r>
            <a:r>
              <a:rPr lang="zh-CN" altLang="en-US">
                <a:sym typeface="+mn-ea"/>
              </a:rPr>
              <a:t>架构的设计与实现</a:t>
            </a:r>
            <a:endParaRPr lang="en-US" altLang="zh-CN">
              <a:sym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5" y="5426710"/>
            <a:ext cx="1876425" cy="1431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895" y="5259705"/>
            <a:ext cx="1884680" cy="15982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680" y="0"/>
            <a:ext cx="2433320" cy="14312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00" y="1431290"/>
            <a:ext cx="2019300" cy="1430655"/>
          </a:xfrm>
          <a:prstGeom prst="rect">
            <a:avLst/>
          </a:prstGeom>
        </p:spPr>
      </p:pic>
      <p:pic>
        <p:nvPicPr>
          <p:cNvPr id="10" name="Picture 9" descr="16830065967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010" y="0"/>
            <a:ext cx="3856990" cy="6858000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7193280" y="386488"/>
            <a:ext cx="2565400" cy="1044395"/>
          </a:xfrm>
          <a:prstGeom prst="wedgeEllipseCallout">
            <a:avLst>
              <a:gd name="adj1" fmla="val 49207"/>
              <a:gd name="adj2" fmla="val 51369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一起来鞋习图形学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8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！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16702588072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69400" cy="68580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2693035" y="112395"/>
            <a:ext cx="1771015" cy="987425"/>
          </a:xfrm>
          <a:prstGeom prst="wedgeEllipseCallout">
            <a:avLst>
              <a:gd name="adj1" fmla="val -27518"/>
              <a:gd name="adj2" fmla="val 6678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latin typeface="HYTangMeiRen 85W" panose="00020600040101010101" charset="-122"/>
                <a:ea typeface="HYTangMeiRen 85W" panose="00020600040101010101" charset="-122"/>
              </a:rPr>
              <a:t>你在喝什么东西这么香呀！</a:t>
            </a:r>
            <a:endParaRPr lang="en-US" altLang="zh-CN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4805680" y="773923"/>
            <a:ext cx="2221230" cy="1119790"/>
          </a:xfrm>
          <a:prstGeom prst="wedgeEllipseCallout">
            <a:avLst>
              <a:gd name="adj1" fmla="val -27518"/>
              <a:gd name="adj2" fmla="val 6678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p>
            <a:pPr algn="ctr"/>
            <a:r>
              <a:rPr lang="zh-CN" altLang="en-US">
                <a:latin typeface="HYTangMeiRen 85W" panose="00020600040101010101" charset="-122"/>
                <a:ea typeface="HYTangMeiRen 85W" panose="00020600040101010101" charset="-122"/>
              </a:rPr>
              <a:t>还能是什么？当然是小彭老师课程辣！</a:t>
            </a:r>
            <a:endParaRPr lang="en-US" altLang="zh-CN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7359650" y="498609"/>
            <a:ext cx="2282825" cy="557262"/>
          </a:xfrm>
          <a:prstGeom prst="wedgeEllipseCallout">
            <a:avLst>
              <a:gd name="adj1" fmla="val -15468"/>
              <a:gd name="adj2" fmla="val 7983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algn="ctr"/>
            <a:r>
              <a:rPr lang="zh-CN" altLang="en-US">
                <a:latin typeface="HYTangMeiRen 85W" panose="00020600040101010101" charset="-122"/>
                <a:ea typeface="HYTangMeiRen 85W" panose="00020600040101010101" charset="-122"/>
              </a:rPr>
              <a:t>我好羡慕哦！</a:t>
            </a:r>
            <a:endParaRPr lang="zh-CN" altLang="en-US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693035" y="3515995"/>
            <a:ext cx="1557655" cy="24485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533400">
              <a:schemeClr val="bg1">
                <a:alpha val="37000"/>
              </a:schemeClr>
            </a:glow>
            <a:softEdge rad="635000"/>
          </a:effectLst>
          <a:scene3d>
            <a:camera prst="isometricLeftDown">
              <a:rot lat="1200000" lon="1200000" rev="0"/>
            </a:camera>
            <a:lightRig rig="threePt" dir="t">
              <a:rot lat="0" lon="0" rev="0"/>
            </a:lightRig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小彭老师课程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4775" y="3515995"/>
            <a:ext cx="1557655" cy="244856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>
            <a:glow rad="533400">
              <a:schemeClr val="bg1">
                <a:alpha val="37000"/>
              </a:schemeClr>
            </a:glow>
            <a:softEdge rad="635000"/>
          </a:effectLst>
          <a:scene3d>
            <a:camera prst="isometricLeftDown">
              <a:rot lat="1200000" lon="1800000" rev="0"/>
            </a:camera>
            <a:lightRig rig="threePt" dir="t">
              <a:rot lat="0" lon="0" rev="0"/>
            </a:lightRig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solidFill>
                  <a:schemeClr val="tx1"/>
                </a:solidFill>
                <a:latin typeface="HYTangMeiRen 85W" panose="00020600040101010101" charset="-122"/>
                <a:ea typeface="HYTangMeiRen 85W" panose="00020600040101010101" charset="-122"/>
              </a:rPr>
              <a:t>小彭老师课程</a:t>
            </a:r>
            <a:endParaRPr lang="zh-CN" altLang="en-US" sz="2400">
              <a:solidFill>
                <a:schemeClr val="tx1"/>
              </a:solidFill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359650" y="3621405"/>
            <a:ext cx="1557655" cy="244856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glow rad="533400">
              <a:schemeClr val="bg1">
                <a:alpha val="37000"/>
              </a:schemeClr>
            </a:glow>
            <a:softEdge rad="635000"/>
          </a:effectLst>
          <a:scene3d>
            <a:camera prst="isometricLeftDown">
              <a:rot lat="1200000" lon="19800000" rev="0"/>
            </a:camera>
            <a:lightRig rig="threePt" dir="t">
              <a:rot lat="0" lon="0" rev="0"/>
            </a:lightRig>
          </a:scene3d>
          <a:sp3d extrusionH="317500">
            <a:extrusionClr>
              <a:schemeClr val="bg1">
                <a:lumMod val="8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小彭老师课程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pic>
        <p:nvPicPr>
          <p:cNvPr id="4" name="Picture 3" descr="avatararchibate-206405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295" y="3677285"/>
            <a:ext cx="3180715" cy="3180715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9169400" y="2016277"/>
            <a:ext cx="2791460" cy="1564971"/>
          </a:xfrm>
          <a:prstGeom prst="wedgeEllipseCallout">
            <a:avLst>
              <a:gd name="adj1" fmla="val 3594"/>
              <a:gd name="adj2" fmla="val 8632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p>
            <a:pPr algn="ctr"/>
            <a:r>
              <a:rPr lang="zh-CN" altLang="en-US" sz="2200">
                <a:latin typeface="HYTangMeiRen 85W" panose="00020600040101010101" charset="-122"/>
                <a:ea typeface="HYTangMeiRen 85W" panose="00020600040101010101" charset="-122"/>
              </a:rPr>
              <a:t>小彭老师</a:t>
            </a:r>
            <a:r>
              <a:rPr lang="en-US" altLang="zh-CN" sz="2200">
                <a:latin typeface="HYTangMeiRen 85W" panose="00020600040101010101" charset="-122"/>
                <a:ea typeface="HYTangMeiRen 85W" panose="00020600040101010101" charset="-122"/>
              </a:rPr>
              <a:t> OpenGL </a:t>
            </a:r>
            <a:r>
              <a:rPr lang="zh-CN" altLang="en-US" sz="2200">
                <a:latin typeface="HYTangMeiRen 85W" panose="00020600040101010101" charset="-122"/>
                <a:ea typeface="HYTangMeiRen 85W" panose="00020600040101010101" charset="-122"/>
              </a:rPr>
              <a:t>课堂开课辣！</a:t>
            </a:r>
            <a:endParaRPr lang="zh-CN" altLang="en-US" sz="22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13" name="Oval Callout 12"/>
          <p:cNvSpPr/>
          <p:nvPr/>
        </p:nvSpPr>
        <p:spPr>
          <a:xfrm>
            <a:off x="5155565" y="2866310"/>
            <a:ext cx="1881505" cy="543085"/>
          </a:xfrm>
          <a:prstGeom prst="wedgeEllipseCallout">
            <a:avLst>
              <a:gd name="adj1" fmla="val -46492"/>
              <a:gd name="adj2" fmla="val -77112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altLang="en-US" sz="2300">
                <a:latin typeface="HYTangMeiRen 85W" panose="00020600040101010101" charset="-122"/>
                <a:ea typeface="HYTangMeiRen 85W" panose="00020600040101010101" charset="-122"/>
              </a:rPr>
              <a:t>开康咯！</a:t>
            </a:r>
            <a:endParaRPr lang="zh-CN" altLang="en-US" sz="23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940560" y="3075305"/>
            <a:ext cx="8310880" cy="70675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4000">
                <a:latin typeface="HYXuanSong 75S" panose="00020600040101010101" charset="-122"/>
                <a:ea typeface="HYXuanSong 75S" panose="00020600040101010101" charset="-122"/>
              </a:rPr>
              <a:t>第零章：</a:t>
            </a:r>
            <a:r>
              <a:rPr lang="zh-CN" sz="4000">
                <a:latin typeface="HYXuanSong 75S" panose="00020600040101010101" charset="-122"/>
                <a:ea typeface="HYXuanSong 75S" panose="00020600040101010101" charset="-122"/>
              </a:rPr>
              <a:t>回顾第一课“三角形大作”</a:t>
            </a:r>
            <a:endParaRPr lang="zh-CN" sz="4000">
              <a:latin typeface="HYXuanSong 75S" panose="00020600040101010101" charset="-122"/>
              <a:ea typeface="HYXuanSong 75S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37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300"/>
                            </p:stCondLst>
                            <p:childTnLst>
                              <p:par>
                                <p:cTn id="4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300"/>
                            </p:stCondLst>
                            <p:childTnLst>
                              <p:par>
                                <p:cTn id="50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800"/>
                            </p:stCondLst>
                            <p:childTnLst>
                              <p:par>
                                <p:cTn id="53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300"/>
                            </p:stCondLst>
                            <p:childTnLst>
                              <p:par>
                                <p:cTn id="56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800"/>
                            </p:stCondLst>
                            <p:childTnLst>
                              <p:par>
                                <p:cTn id="59" presetID="5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3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10" grpId="0" bldLvl="0" animBg="1"/>
      <p:bldP spid="9" grpId="0" bldLvl="0" animBg="1"/>
      <p:bldP spid="11" grpId="0" bldLvl="0" animBg="1"/>
      <p:bldP spid="12" grpId="0" bldLvl="0" animBg="1"/>
      <p:bldP spid="11" grpId="1" bldLvl="0" animBg="1"/>
      <p:bldP spid="10" grpId="1" bldLvl="0" animBg="1"/>
      <p:bldP spid="9" grpId="1" bldLvl="0" animBg="1"/>
      <p:bldP spid="13" grpId="0" bldLvl="0" animBg="1"/>
      <p:bldP spid="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上一课我们得到的3A大作（triangle大作）存在的问题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93510" y="1825625"/>
            <a:ext cx="4156710" cy="435165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2033270"/>
            <a:ext cx="5612765" cy="3935730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3156585" y="5210039"/>
            <a:ext cx="4787265" cy="1566182"/>
          </a:xfrm>
          <a:prstGeom prst="wedgeEllipseCallout">
            <a:avLst>
              <a:gd name="adj1" fmla="val -23670"/>
              <a:gd name="adj2" fmla="val -6892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如果要新增一个点，非常不方便，需要重新写一遍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glVertex3f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函数的调用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pic>
        <p:nvPicPr>
          <p:cNvPr id="4" name="Picture 3" descr="avatararchibate-206405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295" y="3677285"/>
            <a:ext cx="3180715" cy="3180715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9169400" y="2255462"/>
            <a:ext cx="2791460" cy="1086602"/>
          </a:xfrm>
          <a:prstGeom prst="wedgeEllipseCallout">
            <a:avLst>
              <a:gd name="adj1" fmla="val 3594"/>
              <a:gd name="adj2" fmla="val 86322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p>
            <a:pPr algn="ctr"/>
            <a:r>
              <a:rPr lang="zh-CN" sz="2200">
                <a:latin typeface="HYTangMeiRen 85W" panose="00020600040101010101" charset="-122"/>
                <a:ea typeface="HYTangMeiRen 85W" panose="00020600040101010101" charset="-122"/>
              </a:rPr>
              <a:t>如何令数据与程序解耦？</a:t>
            </a:r>
            <a:endParaRPr lang="zh-CN" sz="22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8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优化：使用动态数组</a:t>
            </a:r>
            <a:r>
              <a:rPr lang="en-US" altLang="zh-CN">
                <a:sym typeface="+mn-ea"/>
              </a:rPr>
              <a:t> vector</a:t>
            </a:r>
            <a:r>
              <a:rPr lang="zh-CN" altLang="en-US">
                <a:sym typeface="+mn-ea"/>
              </a:rPr>
              <a:t>，提前存储所有要绘制的顶点</a:t>
            </a:r>
            <a:endParaRPr lang="zh-C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6310" y="3075305"/>
            <a:ext cx="7084695" cy="2297430"/>
          </a:xfrm>
          <a:prstGeom prst="rect">
            <a:avLst/>
          </a:prstGeom>
        </p:spPr>
      </p:pic>
      <p:pic>
        <p:nvPicPr>
          <p:cNvPr id="6" name="Picture 5" descr="Singer_1676609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935" y="3543935"/>
            <a:ext cx="3314065" cy="3314065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5189855" y="2017079"/>
            <a:ext cx="5175885" cy="2092322"/>
          </a:xfrm>
          <a:prstGeom prst="wedgeEllipseCallout">
            <a:avLst>
              <a:gd name="adj1" fmla="val 46901"/>
              <a:gd name="adj2" fmla="val 47221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en-US" sz="2400">
                <a:latin typeface="HYTangMeiRen 85W" panose="00020600040101010101" charset="-122"/>
                <a:ea typeface="HYTangMeiRen 85W" panose="00020600040101010101" charset="-122"/>
              </a:rPr>
              <a:t>Vertex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的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x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、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y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、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z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成员组成三维坐标用于表示顶点。</a:t>
            </a:r>
            <a:endParaRPr lang="zh-CN" altLang="en-US" sz="2400">
              <a:latin typeface="HYTangMeiRen 85W" panose="00020600040101010101" charset="-122"/>
              <a:ea typeface="HYTangMeiRen 85W" panose="00020600040101010101" charset="-122"/>
            </a:endParaRPr>
          </a:p>
          <a:p>
            <a:pPr algn="ctr"/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所以</a:t>
            </a:r>
            <a:r>
              <a:rPr lang="en-US" altLang="zh-CN" sz="2400">
                <a:latin typeface="HYTangMeiRen 85W" panose="00020600040101010101" charset="-122"/>
                <a:ea typeface="HYTangMeiRen 85W" panose="00020600040101010101" charset="-122"/>
              </a:rPr>
              <a:t> vector&lt;Vertex&gt; </a:t>
            </a:r>
            <a:r>
              <a:rPr lang="zh-CN" altLang="en-US" sz="2400">
                <a:latin typeface="HYTangMeiRen 85W" panose="00020600040101010101" charset="-122"/>
                <a:ea typeface="HYTangMeiRen 85W" panose="00020600040101010101" charset="-122"/>
              </a:rPr>
              <a:t>就是很多顶点的列表哦！</a:t>
            </a:r>
            <a:endParaRPr lang="en-US" altLang="zh-CN" sz="24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3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0" y="2406015"/>
            <a:ext cx="6239510" cy="31902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优化：使用动态数组</a:t>
            </a:r>
            <a:r>
              <a:rPr lang="en-US" altLang="zh-CN">
                <a:sym typeface="+mn-ea"/>
              </a:rPr>
              <a:t> vector</a:t>
            </a:r>
            <a:r>
              <a:rPr lang="zh-CN" altLang="en-US">
                <a:sym typeface="+mn-ea"/>
              </a:rPr>
              <a:t>，提前存储所有要绘制的顶点</a:t>
            </a:r>
            <a:endParaRPr lang="zh-CN" alt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3510" y="1825625"/>
            <a:ext cx="4156710" cy="4351655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2084705" y="4769022"/>
            <a:ext cx="5219700" cy="2088806"/>
          </a:xfrm>
          <a:prstGeom prst="wedgeEllipseCallout">
            <a:avLst>
              <a:gd name="adj1" fmla="val -19927"/>
              <a:gd name="adj2" fmla="val -6371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p>
            <a:pPr algn="ctr"/>
            <a:r>
              <a:rPr lang="zh-CN" sz="2400">
                <a:latin typeface="HYTangMeiRen 85W" panose="00020600040101010101" charset="-122"/>
                <a:ea typeface="HYTangMeiRen 85W" panose="00020600040101010101" charset="-122"/>
              </a:rPr>
              <a:t>如果要新增一个点，只需要修改刚刚的动态数组即可，不必修改我们的绘图函数，实现了</a:t>
            </a:r>
            <a:r>
              <a:rPr 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TangMeiRen 85W" panose="00020600040101010101" charset="-122"/>
                <a:ea typeface="HYTangMeiRen 85W" panose="00020600040101010101" charset="-122"/>
              </a:rPr>
              <a:t>代码和数据的</a:t>
            </a:r>
            <a:r>
              <a:rPr 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TangMeiRen 85W" panose="00020600040101010101" charset="-122"/>
                <a:ea typeface="HYTangMeiRen 85W" panose="00020600040101010101" charset="-122"/>
                <a:sym typeface="+mn-ea"/>
              </a:rPr>
              <a:t>解</a:t>
            </a:r>
            <a:r>
              <a:rPr lang="zh-CN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TangMeiRen 85W" panose="00020600040101010101" charset="-122"/>
                <a:ea typeface="HYTangMeiRen 85W" panose="00020600040101010101" charset="-122"/>
              </a:rPr>
              <a:t>耦</a:t>
            </a:r>
            <a:endParaRPr lang="zh-CN" altLang="en-US" sz="24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TangMeiRen 85W" panose="00020600040101010101" charset="-122"/>
              <a:ea typeface="HYTangMeiRen 85W" panose="00020600040101010101" charset="-122"/>
            </a:endParaRPr>
          </a:p>
        </p:txBody>
      </p:sp>
      <p:pic>
        <p:nvPicPr>
          <p:cNvPr id="4" name="Picture 3" descr="avatararchibate-206405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295" y="3677285"/>
            <a:ext cx="3180715" cy="3180715"/>
          </a:xfrm>
          <a:prstGeom prst="rect">
            <a:avLst/>
          </a:prstGeom>
        </p:spPr>
      </p:pic>
      <p:sp>
        <p:nvSpPr>
          <p:cNvPr id="12" name="Oval Callout 11"/>
          <p:cNvSpPr/>
          <p:nvPr/>
        </p:nvSpPr>
        <p:spPr>
          <a:xfrm>
            <a:off x="8536940" y="2587998"/>
            <a:ext cx="3655060" cy="1087644"/>
          </a:xfrm>
          <a:prstGeom prst="wedgeEllipseCallout">
            <a:avLst>
              <a:gd name="adj1" fmla="val 4847"/>
              <a:gd name="adj2" fmla="val 8562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p>
            <a:pPr algn="ctr"/>
            <a:r>
              <a:rPr lang="zh-CN" sz="2200">
                <a:latin typeface="HYTangMeiRen 85W" panose="00020600040101010101" charset="-122"/>
                <a:ea typeface="HYTangMeiRen 85W" panose="00020600040101010101" charset="-122"/>
              </a:rPr>
              <a:t>顶点数据和渲染逻辑分离，好页！</a:t>
            </a:r>
            <a:endParaRPr lang="zh-CN" sz="2200">
              <a:latin typeface="HYTangMeiRen 85W" panose="00020600040101010101" charset="-122"/>
              <a:ea typeface="HYTangMeiRen 85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37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2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4812</Words>
  <Application>WPS Presentation</Application>
  <PresentationFormat>宽屏</PresentationFormat>
  <Paragraphs>494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Arial</vt:lpstr>
      <vt:lpstr>SimSun</vt:lpstr>
      <vt:lpstr>Wingdings</vt:lpstr>
      <vt:lpstr>宋体</vt:lpstr>
      <vt:lpstr>Arial Unicode MS</vt:lpstr>
      <vt:lpstr>Arial Black</vt:lpstr>
      <vt:lpstr>微软雅黑</vt:lpstr>
      <vt:lpstr>HYTangMeiRen 85W</vt:lpstr>
      <vt:lpstr>HYXuanSong 75S</vt:lpstr>
      <vt:lpstr>HYShenGongJ</vt:lpstr>
      <vt:lpstr>HYTangMeiRen 45W</vt:lpstr>
      <vt:lpstr>AR PL New Kai ExtB</vt:lpstr>
      <vt:lpstr>Office Theme</vt:lpstr>
      <vt:lpstr>PowerPoint 演示文稿</vt:lpstr>
      <vt:lpstr>作者简介</vt:lpstr>
      <vt:lpstr>课程特点：使用生动形象动画演示图形学枯燥概念</vt:lpstr>
      <vt:lpstr>小彭老师开发的 Zeno 有幸负责了《流量地球2》的特效制作</vt:lpstr>
      <vt:lpstr>课程大纲</vt:lpstr>
      <vt:lpstr>PowerPoint 演示文稿</vt:lpstr>
      <vt:lpstr>上一课我们得到的3A大作（triangle大作）存在的问题</vt:lpstr>
      <vt:lpstr>优化：使用动态数组 vector，提前存储所有要绘制的顶点</vt:lpstr>
      <vt:lpstr>优化：使用动态数组 vector，提前存储所有要绘制的顶点</vt:lpstr>
      <vt:lpstr>鼠标点击动态插入新顶点</vt:lpstr>
      <vt:lpstr>由点到面：从顶点数组到任意三角形面的数组</vt:lpstr>
      <vt:lpstr>由点到面：从顶点数组到任意三角形面的数组</vt:lpstr>
      <vt:lpstr>初始化数组：两个三角形组成的一个正方形</vt:lpstr>
      <vt:lpstr>初始化数组：两个三角形组成的一个正方形</vt:lpstr>
      <vt:lpstr>在鼠标点击时修改正方形的其中一个顶点试试？</vt:lpstr>
      <vt:lpstr>优化：三角形面不直接存储顶点坐标，而是只保留顶点编号</vt:lpstr>
      <vt:lpstr>优化：顶点成为独立数组，三角形面存储编号指向顶点数组中的元素</vt:lpstr>
      <vt:lpstr>使用了这一优化后，绘图函数相应也要做出更改</vt:lpstr>
      <vt:lpstr>用鼠标拖动其中的顶点A（下标0），由于他被两个三角形共享，避免了裂开</vt:lpstr>
      <vt:lpstr>从三个参数的 glVertex3f 改成一个指针参数的 glVertex3fv，少写点代码</vt:lpstr>
      <vt:lpstr>PowerPoint 演示文稿</vt:lpstr>
      <vt:lpstr>OBJ 是一种基于纯文本的 3D 模型存储格式</vt:lpstr>
      <vt:lpstr>认识 OBJ 文件格式：顶点数据</vt:lpstr>
      <vt:lpstr>从 OBJ 文件中加载所有模型顶点</vt:lpstr>
      <vt:lpstr>从 OBJ 文件中加载所有模型顶点</vt:lpstr>
      <vt:lpstr>从 OBJ 文件中加载所有模型顶点</vt:lpstr>
      <vt:lpstr>认识 OBJ 文件格式：面数据</vt:lpstr>
      <vt:lpstr>从 OBJ 文件格式，看多边形网格数据结构</vt:lpstr>
      <vt:lpstr>认识三角形网格数据结构</vt:lpstr>
      <vt:lpstr>OBJ 格式有时候还会包含法线（vn）和纹理坐标（vt）</vt:lpstr>
      <vt:lpstr>从 OBJ 格式中加载三角形面</vt:lpstr>
      <vt:lpstr>从 OBJ 格式中加载三角形面</vt:lpstr>
      <vt:lpstr>从 OBJ 格式中加载三角形面</vt:lpstr>
      <vt:lpstr>绘制刚刚加载的三角形网格</vt:lpstr>
      <vt:lpstr>OBJ 格式模型</vt:lpstr>
      <vt:lpstr>任意多边形拆分成三角形的原理</vt:lpstr>
      <vt:lpstr>OBJ 格式模型</vt:lpstr>
      <vt:lpstr>成功加载包含多边形面的 OBJ 格式模型</vt:lpstr>
      <vt:lpstr>使用 glm 封装好的矢量代替自定义的 Vertex 和 Face 类</vt:lpstr>
      <vt:lpstr>使用 glm 封装好的矢量代替自定义的 Vertex 和 Face 类</vt:lpstr>
      <vt:lpstr>使用 glm 封装好的矢量代替自定义的 Vertex 和 Face 类</vt:lpstr>
      <vt:lpstr>使用 glm::value_ptr 获取指向首个元素的指针</vt:lpstr>
      <vt:lpstr>glm 矢量库中的预定义类型一览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bate</dc:creator>
  <cp:lastModifiedBy>bate</cp:lastModifiedBy>
  <cp:revision>11</cp:revision>
  <dcterms:created xsi:type="dcterms:W3CDTF">2023-07-05T18:53:24Z</dcterms:created>
  <dcterms:modified xsi:type="dcterms:W3CDTF">2023-07-05T18:53:24Z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